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97" r:id="rId2"/>
    <p:sldId id="498" r:id="rId3"/>
    <p:sldId id="260" r:id="rId4"/>
    <p:sldId id="261" r:id="rId5"/>
    <p:sldId id="262" r:id="rId6"/>
    <p:sldId id="263" r:id="rId7"/>
    <p:sldId id="265" r:id="rId8"/>
    <p:sldId id="266" r:id="rId9"/>
    <p:sldId id="267" r:id="rId10"/>
    <p:sldId id="268" r:id="rId11"/>
    <p:sldId id="269" r:id="rId12"/>
    <p:sldId id="522" r:id="rId13"/>
    <p:sldId id="309" r:id="rId14"/>
    <p:sldId id="509" r:id="rId15"/>
    <p:sldId id="478" r:id="rId16"/>
    <p:sldId id="482" r:id="rId17"/>
    <p:sldId id="492" r:id="rId18"/>
    <p:sldId id="312" r:id="rId19"/>
    <p:sldId id="395" r:id="rId20"/>
    <p:sldId id="303" r:id="rId21"/>
    <p:sldId id="491" r:id="rId22"/>
    <p:sldId id="466" r:id="rId23"/>
    <p:sldId id="30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660"/>
  </p:normalViewPr>
  <p:slideViewPr>
    <p:cSldViewPr snapToGrid="0">
      <p:cViewPr varScale="1">
        <p:scale>
          <a:sx n="76" d="100"/>
          <a:sy n="76" d="100"/>
        </p:scale>
        <p:origin x="13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esoria de Lenguas Extranjeras CEP Cantabria" userId="458f85a8-29e1-451a-a340-2ef2ed62dbb9" providerId="ADAL" clId="{CF812152-24B0-44D5-8D41-3823EDF8D258}"/>
    <pc:docChg chg="modSld">
      <pc:chgData name="Asesoria de Lenguas Extranjeras CEP Cantabria" userId="458f85a8-29e1-451a-a340-2ef2ed62dbb9" providerId="ADAL" clId="{CF812152-24B0-44D5-8D41-3823EDF8D258}" dt="2021-05-17T07:55:54.431" v="8" actId="20577"/>
      <pc:docMkLst>
        <pc:docMk/>
      </pc:docMkLst>
      <pc:sldChg chg="modSp mod">
        <pc:chgData name="Asesoria de Lenguas Extranjeras CEP Cantabria" userId="458f85a8-29e1-451a-a340-2ef2ed62dbb9" providerId="ADAL" clId="{CF812152-24B0-44D5-8D41-3823EDF8D258}" dt="2021-05-17T07:55:54.431" v="8" actId="20577"/>
        <pc:sldMkLst>
          <pc:docMk/>
          <pc:sldMk cId="3032130795" sldId="491"/>
        </pc:sldMkLst>
        <pc:spChg chg="mod">
          <ac:chgData name="Asesoria de Lenguas Extranjeras CEP Cantabria" userId="458f85a8-29e1-451a-a340-2ef2ed62dbb9" providerId="ADAL" clId="{CF812152-24B0-44D5-8D41-3823EDF8D258}" dt="2021-05-17T07:55:54.431" v="8" actId="20577"/>
          <ac:spMkLst>
            <pc:docMk/>
            <pc:sldMk cId="3032130795" sldId="491"/>
            <ac:spMk id="2" creationId="{2F945F9E-10D6-4DBA-9219-3248C6C5BD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BFDBE-61E0-4DE7-8722-896B6E50FDCC}" type="datetimeFigureOut">
              <a:rPr lang="en-GB" smtClean="0"/>
              <a:t>17/05/2021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5A9D-83CB-4D8B-AB71-64F067D3938E}" type="slidenum">
              <a:rPr lang="en-GB" smtClean="0"/>
              <a:t>‹Nº›</a:t>
            </a:fld>
            <a:endParaRPr lang="en-GB"/>
          </a:p>
        </p:txBody>
      </p:sp>
    </p:spTree>
    <p:extLst>
      <p:ext uri="{BB962C8B-B14F-4D97-AF65-F5344CB8AC3E}">
        <p14:creationId xmlns:p14="http://schemas.microsoft.com/office/powerpoint/2010/main" val="334770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9194A63-E9B8-47D6-85DF-8CD6189AFB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BF5154B-1B64-40F3-9760-E4EC29A64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Choose a song (or let your students chose one) with care and consideration – especially as to its theme. </a:t>
            </a:r>
          </a:p>
          <a:p>
            <a:pPr algn="ctr" eaLnBrk="1" hangingPunct="1">
              <a:spcBef>
                <a:spcPct val="0"/>
              </a:spcBef>
            </a:pPr>
            <a:endParaRPr lang="en-GB" altLang="en-US"/>
          </a:p>
          <a:p>
            <a:pPr algn="ctr" eaLnBrk="1" hangingPunct="1">
              <a:spcBef>
                <a:spcPct val="0"/>
              </a:spcBef>
            </a:pPr>
            <a:r>
              <a:rPr lang="en-GB" altLang="en-US" b="1"/>
              <a:t>When a song is selected, familiarise yourself with it. Listen to it, I mean </a:t>
            </a:r>
            <a:r>
              <a:rPr lang="en-GB" altLang="en-US" b="1" i="1"/>
              <a:t>really</a:t>
            </a:r>
            <a:r>
              <a:rPr lang="en-GB" altLang="en-US" b="1"/>
              <a:t> listen to it. </a:t>
            </a:r>
          </a:p>
          <a:p>
            <a:pPr algn="ctr" eaLnBrk="1" hangingPunct="1">
              <a:spcBef>
                <a:spcPct val="0"/>
              </a:spcBef>
            </a:pPr>
            <a:endParaRPr lang="en-GB" altLang="en-US" b="1"/>
          </a:p>
          <a:p>
            <a:pPr algn="ctr" eaLnBrk="1" hangingPunct="1">
              <a:spcBef>
                <a:spcPct val="0"/>
              </a:spcBef>
            </a:pPr>
            <a:r>
              <a:rPr lang="en-GB" altLang="en-US" b="1"/>
              <a:t>Sing along and maybe watch the video too. Immerse yourself in the song and </a:t>
            </a:r>
            <a:r>
              <a:rPr lang="en-GB" altLang="en-US" b="1" i="1"/>
              <a:t>all </a:t>
            </a:r>
            <a:r>
              <a:rPr lang="en-GB" altLang="en-US" b="1"/>
              <a:t>it (and everything connected to the song) has to offer. </a:t>
            </a:r>
          </a:p>
          <a:p>
            <a:pPr algn="ctr" eaLnBrk="1" hangingPunct="1">
              <a:spcBef>
                <a:spcPct val="0"/>
              </a:spcBef>
            </a:pPr>
            <a:endParaRPr lang="en-GB" altLang="en-US" b="1"/>
          </a:p>
          <a:p>
            <a:pPr algn="ctr" eaLnBrk="1" hangingPunct="1">
              <a:spcBef>
                <a:spcPct val="0"/>
              </a:spcBef>
            </a:pPr>
            <a:r>
              <a:rPr lang="en-GB" altLang="en-US" b="1"/>
              <a:t>Songs, good songs at least, have almost always gone through a lengthy creative process involving considerable time and thought. Be respectful of this and spend an appropriate amount of time preparing activities with this in mind. </a:t>
            </a:r>
          </a:p>
          <a:p>
            <a:pPr algn="ctr" eaLnBrk="1" hangingPunct="1">
              <a:spcBef>
                <a:spcPct val="0"/>
              </a:spcBef>
            </a:pPr>
            <a:endParaRPr lang="en-GB" altLang="en-US" b="1"/>
          </a:p>
          <a:p>
            <a:pPr algn="ctr" eaLnBrk="1" hangingPunct="1">
              <a:spcBef>
                <a:spcPct val="0"/>
              </a:spcBef>
            </a:pPr>
            <a:r>
              <a:rPr lang="en-GB" altLang="en-US" b="1"/>
              <a:t>Too often, I have observed, this process is cut-short, hence the reason for many poor, basic materials that fail to do justice to the song or its lyrics. </a:t>
            </a:r>
          </a:p>
          <a:p>
            <a:pPr eaLnBrk="1" hangingPunct="1">
              <a:spcBef>
                <a:spcPct val="0"/>
              </a:spcBef>
            </a:pPr>
            <a:endParaRPr lang="en-GB" altLang="en-US"/>
          </a:p>
        </p:txBody>
      </p:sp>
      <p:sp>
        <p:nvSpPr>
          <p:cNvPr id="50180" name="Slide Number Placeholder 3">
            <a:extLst>
              <a:ext uri="{FF2B5EF4-FFF2-40B4-BE49-F238E27FC236}">
                <a16:creationId xmlns:a16="http://schemas.microsoft.com/office/drawing/2014/main" id="{3B954A78-5081-4DB1-A3B6-F88BEAAF75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78851-0566-4F73-B68E-B102F41D0F63}" type="slidenum">
              <a:rPr lang="en-GB" altLang="en-US"/>
              <a:pPr>
                <a:spcBef>
                  <a:spcPct val="0"/>
                </a:spcBef>
              </a:pPr>
              <a:t>3</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682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76117" y="4722694"/>
            <a:ext cx="5408930" cy="44741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54:notes"/>
          <p:cNvSpPr txBox="1">
            <a:spLocks noGrp="1"/>
          </p:cNvSpPr>
          <p:nvPr>
            <p:ph type="sldNum" idx="12"/>
          </p:nvPr>
        </p:nvSpPr>
        <p:spPr>
          <a:xfrm>
            <a:off x="3829761" y="9443662"/>
            <a:ext cx="2929837" cy="4971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41789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18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718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a:spLocks noGrp="1" noRot="1" noChangeAspect="1"/>
          </p:cNvSpPr>
          <p:nvPr>
            <p:ph type="sldImg" idx="2"/>
          </p:nvPr>
        </p:nvSpPr>
        <p:spPr>
          <a:xfrm>
            <a:off x="-20638" y="8223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0:notes"/>
          <p:cNvSpPr txBox="1">
            <a:spLocks noGrp="1"/>
          </p:cNvSpPr>
          <p:nvPr>
            <p:ph type="body" idx="1"/>
          </p:nvPr>
        </p:nvSpPr>
        <p:spPr>
          <a:xfrm>
            <a:off x="676117" y="4722694"/>
            <a:ext cx="5408930" cy="44741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94" name="Google Shape;494;p50:notes"/>
          <p:cNvSpPr txBox="1">
            <a:spLocks noGrp="1"/>
          </p:cNvSpPr>
          <p:nvPr>
            <p:ph type="sldNum" idx="12"/>
          </p:nvPr>
        </p:nvSpPr>
        <p:spPr>
          <a:xfrm>
            <a:off x="3829761" y="9443662"/>
            <a:ext cx="2929837" cy="4971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87299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a:spLocks noGrp="1" noRot="1" noChangeAspect="1"/>
          </p:cNvSpPr>
          <p:nvPr>
            <p:ph type="sldImg" idx="2"/>
          </p:nvPr>
        </p:nvSpPr>
        <p:spPr>
          <a:xfrm>
            <a:off x="-20638" y="8223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1:notes"/>
          <p:cNvSpPr txBox="1">
            <a:spLocks noGrp="1"/>
          </p:cNvSpPr>
          <p:nvPr>
            <p:ph type="body" idx="1"/>
          </p:nvPr>
        </p:nvSpPr>
        <p:spPr>
          <a:xfrm>
            <a:off x="676117" y="4722694"/>
            <a:ext cx="5408930" cy="44741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2" name="Google Shape;502;p51:notes"/>
          <p:cNvSpPr txBox="1">
            <a:spLocks noGrp="1"/>
          </p:cNvSpPr>
          <p:nvPr>
            <p:ph type="sldNum" idx="12"/>
          </p:nvPr>
        </p:nvSpPr>
        <p:spPr>
          <a:xfrm>
            <a:off x="3829761" y="9443662"/>
            <a:ext cx="2929837" cy="4971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423271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EA957C6-1A44-489D-8CC4-14BE308CD5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8A39589-7DC4-4C2F-ABB0-4C5731534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Locate the lyrics and read through them. </a:t>
            </a:r>
          </a:p>
          <a:p>
            <a:pPr algn="ctr" eaLnBrk="1" hangingPunct="1">
              <a:spcBef>
                <a:spcPct val="0"/>
              </a:spcBef>
            </a:pPr>
            <a:endParaRPr lang="en-GB" altLang="en-US" b="1"/>
          </a:p>
          <a:p>
            <a:pPr algn="ctr" eaLnBrk="1" hangingPunct="1">
              <a:spcBef>
                <a:spcPct val="0"/>
              </a:spcBef>
            </a:pPr>
            <a:r>
              <a:rPr lang="en-GB" altLang="en-US" b="1"/>
              <a:t>Then have another listen to the song </a:t>
            </a:r>
          </a:p>
          <a:p>
            <a:pPr algn="ctr" eaLnBrk="1" hangingPunct="1">
              <a:spcBef>
                <a:spcPct val="0"/>
              </a:spcBef>
            </a:pPr>
            <a:r>
              <a:rPr lang="en-GB" altLang="en-US" b="1"/>
              <a:t>with the lyrics in front of you. </a:t>
            </a:r>
          </a:p>
          <a:p>
            <a:pPr algn="ctr" eaLnBrk="1" hangingPunct="1">
              <a:spcBef>
                <a:spcPct val="0"/>
              </a:spcBef>
            </a:pPr>
            <a:endParaRPr lang="en-GB" altLang="en-US" b="1"/>
          </a:p>
          <a:p>
            <a:pPr algn="ctr" eaLnBrk="1" hangingPunct="1">
              <a:spcBef>
                <a:spcPct val="0"/>
              </a:spcBef>
            </a:pPr>
            <a:r>
              <a:rPr lang="en-GB" altLang="en-US" b="1"/>
              <a:t>Remember that due to factors such as connected speech, the lyrics may be different from what you thought - creating what is known as </a:t>
            </a:r>
            <a:r>
              <a:rPr lang="en-GB" altLang="en-US" b="1" i="1"/>
              <a:t>mondegreens</a:t>
            </a:r>
            <a:r>
              <a:rPr lang="en-GB" altLang="en-US" b="1"/>
              <a:t> i.e. misheard lyrics. </a:t>
            </a:r>
          </a:p>
          <a:p>
            <a:pPr algn="ctr" eaLnBrk="1" hangingPunct="1">
              <a:spcBef>
                <a:spcPct val="0"/>
              </a:spcBef>
            </a:pPr>
            <a:endParaRPr lang="en-GB" altLang="en-US" b="1"/>
          </a:p>
          <a:p>
            <a:pPr algn="ctr" eaLnBrk="1" hangingPunct="1">
              <a:spcBef>
                <a:spcPct val="0"/>
              </a:spcBef>
            </a:pPr>
            <a:r>
              <a:rPr lang="en-GB" altLang="en-US" b="1"/>
              <a:t>So be prepared for a surprise or two. </a:t>
            </a:r>
          </a:p>
          <a:p>
            <a:pPr eaLnBrk="1" hangingPunct="1">
              <a:spcBef>
                <a:spcPct val="0"/>
              </a:spcBef>
            </a:pPr>
            <a:endParaRPr lang="en-GB" altLang="en-US"/>
          </a:p>
          <a:p>
            <a:pPr eaLnBrk="1" hangingPunct="1">
              <a:spcBef>
                <a:spcPct val="0"/>
              </a:spcBef>
            </a:pPr>
            <a:endParaRPr lang="en-GB" altLang="en-US"/>
          </a:p>
        </p:txBody>
      </p:sp>
      <p:sp>
        <p:nvSpPr>
          <p:cNvPr id="52228" name="Slide Number Placeholder 3">
            <a:extLst>
              <a:ext uri="{FF2B5EF4-FFF2-40B4-BE49-F238E27FC236}">
                <a16:creationId xmlns:a16="http://schemas.microsoft.com/office/drawing/2014/main" id="{E1F8D93A-6925-4B1A-9428-91BAFF94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78BEAB-AA47-4359-B885-F08ED799C10C}" type="slidenum">
              <a:rPr lang="en-GB" altLang="en-US"/>
              <a:pPr>
                <a:spcBef>
                  <a:spcPct val="0"/>
                </a:spcBef>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332269B-E99D-489D-8B56-D22F2F3005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1E4BB12-026A-400C-8695-E789723538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Think about the song’s theme/s </a:t>
            </a:r>
          </a:p>
          <a:p>
            <a:pPr algn="ctr" eaLnBrk="1" hangingPunct="1">
              <a:spcBef>
                <a:spcPct val="0"/>
              </a:spcBef>
            </a:pPr>
            <a:r>
              <a:rPr lang="en-GB" altLang="en-US" b="1"/>
              <a:t>and what language emerges from it. </a:t>
            </a:r>
          </a:p>
          <a:p>
            <a:pPr algn="ctr" eaLnBrk="1" hangingPunct="1">
              <a:spcBef>
                <a:spcPct val="0"/>
              </a:spcBef>
            </a:pPr>
            <a:endParaRPr lang="en-GB" altLang="en-US" b="1"/>
          </a:p>
          <a:p>
            <a:pPr algn="ctr" eaLnBrk="1" hangingPunct="1">
              <a:spcBef>
                <a:spcPct val="0"/>
              </a:spcBef>
            </a:pPr>
            <a:r>
              <a:rPr lang="en-GB" altLang="en-US" b="1"/>
              <a:t>Consider also whether it fits any subjects recently taught or topical/current events that may spark interest amongst your students. </a:t>
            </a:r>
          </a:p>
          <a:p>
            <a:pPr algn="ctr" eaLnBrk="1" hangingPunct="1">
              <a:spcBef>
                <a:spcPct val="0"/>
              </a:spcBef>
            </a:pPr>
            <a:endParaRPr lang="en-GB" altLang="en-US" b="1"/>
          </a:p>
          <a:p>
            <a:pPr algn="ctr" eaLnBrk="1" hangingPunct="1">
              <a:spcBef>
                <a:spcPct val="0"/>
              </a:spcBef>
            </a:pPr>
            <a:r>
              <a:rPr lang="en-GB" altLang="en-US" b="1"/>
              <a:t> Alternately, look for songs amongst online resources, databases etc. that fit into the subject area you wish to explore. </a:t>
            </a:r>
          </a:p>
          <a:p>
            <a:pPr eaLnBrk="1" hangingPunct="1">
              <a:spcBef>
                <a:spcPct val="0"/>
              </a:spcBef>
            </a:pPr>
            <a:endParaRPr lang="en-GB" altLang="en-US"/>
          </a:p>
        </p:txBody>
      </p:sp>
      <p:sp>
        <p:nvSpPr>
          <p:cNvPr id="54276" name="Slide Number Placeholder 3">
            <a:extLst>
              <a:ext uri="{FF2B5EF4-FFF2-40B4-BE49-F238E27FC236}">
                <a16:creationId xmlns:a16="http://schemas.microsoft.com/office/drawing/2014/main" id="{54558829-A393-4086-88EA-A74A22A91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7071A6-6E62-4661-A94D-E655FE9BBCC5}" type="slidenum">
              <a:rPr lang="en-GB" altLang="en-US"/>
              <a:pPr>
                <a:spcBef>
                  <a:spcPct val="0"/>
                </a:spcBef>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06DAF7C-E55D-4A81-8904-4E60218E28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0EBBBA8-BCAE-416D-8767-7ADF2B50B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Think about what mood the song evokes…</a:t>
            </a:r>
          </a:p>
          <a:p>
            <a:pPr algn="ctr" eaLnBrk="1" hangingPunct="1">
              <a:spcBef>
                <a:spcPct val="0"/>
              </a:spcBef>
            </a:pPr>
            <a:r>
              <a:rPr lang="en-GB" altLang="en-US" b="1"/>
              <a:t>and plan associated activities with this in mind. </a:t>
            </a:r>
          </a:p>
          <a:p>
            <a:pPr algn="ctr" eaLnBrk="1" hangingPunct="1">
              <a:spcBef>
                <a:spcPct val="0"/>
              </a:spcBef>
            </a:pPr>
            <a:endParaRPr lang="en-GB" altLang="en-US" b="1"/>
          </a:p>
          <a:p>
            <a:pPr algn="ctr" eaLnBrk="1" hangingPunct="1">
              <a:spcBef>
                <a:spcPct val="0"/>
              </a:spcBef>
            </a:pPr>
            <a:r>
              <a:rPr lang="en-GB" altLang="en-US" b="1"/>
              <a:t>In our busy world, students may well appreciate the idea of sitting back and letting music soak into them. </a:t>
            </a:r>
          </a:p>
          <a:p>
            <a:pPr algn="ctr" eaLnBrk="1" hangingPunct="1">
              <a:spcBef>
                <a:spcPct val="0"/>
              </a:spcBef>
            </a:pPr>
            <a:endParaRPr lang="en-GB" altLang="en-US" b="1"/>
          </a:p>
          <a:p>
            <a:pPr algn="ctr" eaLnBrk="1" hangingPunct="1">
              <a:spcBef>
                <a:spcPct val="0"/>
              </a:spcBef>
            </a:pPr>
            <a:r>
              <a:rPr lang="en-GB" altLang="en-US" b="1"/>
              <a:t>Such activities can have linguistic outputs too - such as conjuring up adjectives that describe the mood of the song or drawing pictures which the song brings to mind.</a:t>
            </a:r>
          </a:p>
          <a:p>
            <a:pPr algn="ctr" eaLnBrk="1" hangingPunct="1">
              <a:spcBef>
                <a:spcPct val="0"/>
              </a:spcBef>
            </a:pPr>
            <a:endParaRPr lang="en-GB" altLang="en-US" b="1"/>
          </a:p>
          <a:p>
            <a:pPr algn="ctr" eaLnBrk="1" hangingPunct="1">
              <a:spcBef>
                <a:spcPct val="0"/>
              </a:spcBef>
            </a:pPr>
            <a:r>
              <a:rPr lang="en-GB" altLang="en-US" b="1"/>
              <a:t> This might work best with instrumental musical </a:t>
            </a:r>
          </a:p>
          <a:p>
            <a:pPr algn="ctr" eaLnBrk="1" hangingPunct="1">
              <a:spcBef>
                <a:spcPct val="0"/>
              </a:spcBef>
            </a:pPr>
            <a:r>
              <a:rPr lang="en-GB" altLang="en-US" b="1"/>
              <a:t>– ambient or electronica for example. </a:t>
            </a:r>
          </a:p>
          <a:p>
            <a:pPr eaLnBrk="1" hangingPunct="1">
              <a:spcBef>
                <a:spcPct val="0"/>
              </a:spcBef>
            </a:pPr>
            <a:endParaRPr lang="en-GB" altLang="en-US"/>
          </a:p>
        </p:txBody>
      </p:sp>
      <p:sp>
        <p:nvSpPr>
          <p:cNvPr id="56324" name="Slide Number Placeholder 3">
            <a:extLst>
              <a:ext uri="{FF2B5EF4-FFF2-40B4-BE49-F238E27FC236}">
                <a16:creationId xmlns:a16="http://schemas.microsoft.com/office/drawing/2014/main" id="{B8E10E8E-C8D2-4F6F-B8F6-76787AB80E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6BDD0C-573B-4CE3-A729-41E386F9B1F7}" type="slidenum">
              <a:rPr lang="en-GB" altLang="en-US"/>
              <a:pPr>
                <a:spcBef>
                  <a:spcPct val="0"/>
                </a:spcBef>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6B7B366-5918-4337-BF8D-62B649999F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83F1832-64D8-4BCD-AC05-C75D2B727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Think about what you are going to do with the song </a:t>
            </a:r>
          </a:p>
          <a:p>
            <a:pPr algn="ctr" eaLnBrk="1" hangingPunct="1">
              <a:spcBef>
                <a:spcPct val="0"/>
              </a:spcBef>
            </a:pPr>
            <a:r>
              <a:rPr lang="en-GB" altLang="en-US" b="1"/>
              <a:t>and in what order. </a:t>
            </a:r>
          </a:p>
          <a:p>
            <a:pPr algn="ctr" eaLnBrk="1" hangingPunct="1">
              <a:spcBef>
                <a:spcPct val="0"/>
              </a:spcBef>
            </a:pPr>
            <a:endParaRPr lang="en-GB" altLang="en-US" b="1"/>
          </a:p>
          <a:p>
            <a:pPr algn="ctr" eaLnBrk="1" hangingPunct="1">
              <a:spcBef>
                <a:spcPct val="0"/>
              </a:spcBef>
            </a:pPr>
            <a:r>
              <a:rPr lang="en-GB" altLang="en-US" b="1"/>
              <a:t>Consider at what point you are going to get them to listen to the song, at what point it’s best to introduce the lyrics </a:t>
            </a:r>
          </a:p>
          <a:p>
            <a:pPr algn="ctr" eaLnBrk="1" hangingPunct="1">
              <a:spcBef>
                <a:spcPct val="0"/>
              </a:spcBef>
            </a:pPr>
            <a:r>
              <a:rPr lang="en-GB" altLang="en-US" b="1"/>
              <a:t>and at what point (if at all) you are going to use the video? </a:t>
            </a:r>
          </a:p>
          <a:p>
            <a:pPr algn="ctr" eaLnBrk="1" hangingPunct="1">
              <a:spcBef>
                <a:spcPct val="0"/>
              </a:spcBef>
            </a:pPr>
            <a:endParaRPr lang="en-GB" altLang="en-US" b="1"/>
          </a:p>
          <a:p>
            <a:pPr algn="ctr" eaLnBrk="1" hangingPunct="1">
              <a:spcBef>
                <a:spcPct val="0"/>
              </a:spcBef>
            </a:pPr>
            <a:r>
              <a:rPr lang="en-GB" altLang="en-US" b="1"/>
              <a:t>Instead of following any particular formula though, </a:t>
            </a:r>
          </a:p>
          <a:p>
            <a:pPr algn="ctr" eaLnBrk="1" hangingPunct="1">
              <a:spcBef>
                <a:spcPct val="0"/>
              </a:spcBef>
            </a:pPr>
            <a:r>
              <a:rPr lang="en-GB" altLang="en-US" b="1"/>
              <a:t>you should let the individual song and your teaching experience guide you to the activities that suit and to the staging of these activities. </a:t>
            </a:r>
          </a:p>
          <a:p>
            <a:pPr algn="ctr" eaLnBrk="1" hangingPunct="1">
              <a:spcBef>
                <a:spcPct val="0"/>
              </a:spcBef>
            </a:pPr>
            <a:endParaRPr lang="en-GB" altLang="en-US" b="1"/>
          </a:p>
          <a:p>
            <a:pPr algn="ctr" eaLnBrk="1" hangingPunct="1">
              <a:spcBef>
                <a:spcPct val="0"/>
              </a:spcBef>
            </a:pPr>
            <a:r>
              <a:rPr lang="en-GB" altLang="en-US" b="1"/>
              <a:t>Staging is trial and error. </a:t>
            </a:r>
            <a:endParaRPr lang="en-GB" altLang="en-US"/>
          </a:p>
          <a:p>
            <a:pPr eaLnBrk="1" hangingPunct="1">
              <a:spcBef>
                <a:spcPct val="0"/>
              </a:spcBef>
            </a:pPr>
            <a:endParaRPr lang="en-GB" altLang="en-US"/>
          </a:p>
        </p:txBody>
      </p:sp>
      <p:sp>
        <p:nvSpPr>
          <p:cNvPr id="60420" name="Slide Number Placeholder 3">
            <a:extLst>
              <a:ext uri="{FF2B5EF4-FFF2-40B4-BE49-F238E27FC236}">
                <a16:creationId xmlns:a16="http://schemas.microsoft.com/office/drawing/2014/main" id="{B721BD43-E741-458B-A2BF-88243FA32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DED7FD-BB7A-4584-B262-578B63F1A25C}" type="slidenum">
              <a:rPr lang="en-GB" altLang="en-US"/>
              <a:pPr>
                <a:spcBef>
                  <a:spcPct val="0"/>
                </a:spcBef>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20551AF-D9D5-4432-A6F6-C02A9591AF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80FCF62-1CC7-4413-A5FC-B2D190F061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Think about what linguistic possibilities </a:t>
            </a:r>
          </a:p>
          <a:p>
            <a:pPr algn="ctr" eaLnBrk="1" hangingPunct="1">
              <a:spcBef>
                <a:spcPct val="0"/>
              </a:spcBef>
            </a:pPr>
            <a:r>
              <a:rPr lang="en-GB" altLang="en-US" b="1"/>
              <a:t>emanate from the song chosen. </a:t>
            </a:r>
          </a:p>
          <a:p>
            <a:pPr algn="ctr" eaLnBrk="1" hangingPunct="1">
              <a:spcBef>
                <a:spcPct val="0"/>
              </a:spcBef>
            </a:pPr>
            <a:endParaRPr lang="en-GB" altLang="en-US" b="1"/>
          </a:p>
          <a:p>
            <a:pPr algn="ctr" eaLnBrk="1" hangingPunct="1">
              <a:spcBef>
                <a:spcPct val="0"/>
              </a:spcBef>
            </a:pPr>
            <a:r>
              <a:rPr lang="en-GB" altLang="en-US" b="1"/>
              <a:t>Are there any particular lexical sets in the lyrics for example that you could concentrate on, or any interesting tense uses, or any areas of pronunciation/phonetics to focus on? Etc.  </a:t>
            </a:r>
          </a:p>
          <a:p>
            <a:pPr algn="ctr" eaLnBrk="1" hangingPunct="1">
              <a:spcBef>
                <a:spcPct val="0"/>
              </a:spcBef>
            </a:pPr>
            <a:endParaRPr lang="en-GB" altLang="en-US" b="1"/>
          </a:p>
          <a:p>
            <a:pPr algn="ctr" eaLnBrk="1" hangingPunct="1">
              <a:spcBef>
                <a:spcPct val="0"/>
              </a:spcBef>
            </a:pPr>
            <a:r>
              <a:rPr lang="en-GB" altLang="en-US" b="1"/>
              <a:t>What stands out from the song chosen?</a:t>
            </a:r>
            <a:endParaRPr lang="en-GB" altLang="en-US"/>
          </a:p>
        </p:txBody>
      </p:sp>
      <p:sp>
        <p:nvSpPr>
          <p:cNvPr id="62468" name="Slide Number Placeholder 3">
            <a:extLst>
              <a:ext uri="{FF2B5EF4-FFF2-40B4-BE49-F238E27FC236}">
                <a16:creationId xmlns:a16="http://schemas.microsoft.com/office/drawing/2014/main" id="{5630BA06-5059-4DED-9E7A-BD8790E9F5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5538C5-BFDB-4205-82D3-3689F5ABC275}" type="slidenum">
              <a:rPr lang="en-GB" altLang="en-US"/>
              <a:pPr>
                <a:spcBef>
                  <a:spcPct val="0"/>
                </a:spcBef>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16ECD38-6F0E-4852-BEFD-4B7A13A98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C7483B0D-7EB4-4425-B756-940EE7A1B1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Be prepared to be the boss (we could even say the </a:t>
            </a:r>
            <a:r>
              <a:rPr lang="en-GB" altLang="en-US" b="1" i="1"/>
              <a:t>maestro!</a:t>
            </a:r>
            <a:r>
              <a:rPr lang="en-GB" altLang="en-US" b="1"/>
              <a:t>) </a:t>
            </a:r>
          </a:p>
          <a:p>
            <a:pPr algn="ctr" eaLnBrk="1" hangingPunct="1">
              <a:spcBef>
                <a:spcPct val="0"/>
              </a:spcBef>
            </a:pPr>
            <a:endParaRPr lang="en-GB" altLang="en-US" b="1"/>
          </a:p>
          <a:p>
            <a:pPr algn="ctr" eaLnBrk="1" hangingPunct="1">
              <a:spcBef>
                <a:spcPct val="0"/>
              </a:spcBef>
            </a:pPr>
            <a:r>
              <a:rPr lang="en-GB" altLang="en-US" b="1"/>
              <a:t>Control the activities, setting firm rules for what is done </a:t>
            </a:r>
          </a:p>
          <a:p>
            <a:pPr algn="ctr" eaLnBrk="1" hangingPunct="1">
              <a:spcBef>
                <a:spcPct val="0"/>
              </a:spcBef>
            </a:pPr>
            <a:r>
              <a:rPr lang="en-GB" altLang="en-US" b="1"/>
              <a:t>and when it is done - if your students just whip out their phones for the video and the lyrics this may invalidate future activities and thus they may not be discovering the full wealth of possibilities inherent in that song. </a:t>
            </a:r>
          </a:p>
          <a:p>
            <a:pPr algn="ctr" eaLnBrk="1" hangingPunct="1">
              <a:spcBef>
                <a:spcPct val="0"/>
              </a:spcBef>
            </a:pPr>
            <a:endParaRPr lang="en-GB" altLang="en-US" b="1"/>
          </a:p>
          <a:p>
            <a:pPr algn="ctr" eaLnBrk="1" hangingPunct="1">
              <a:spcBef>
                <a:spcPct val="0"/>
              </a:spcBef>
            </a:pPr>
            <a:r>
              <a:rPr lang="en-GB" altLang="en-US" b="1"/>
              <a:t> Having said this, ensure that you come over </a:t>
            </a:r>
          </a:p>
          <a:p>
            <a:pPr algn="ctr" eaLnBrk="1" hangingPunct="1">
              <a:spcBef>
                <a:spcPct val="0"/>
              </a:spcBef>
            </a:pPr>
            <a:r>
              <a:rPr lang="en-GB" altLang="en-US" b="1"/>
              <a:t>as more of a music freak than a control freak!</a:t>
            </a:r>
          </a:p>
          <a:p>
            <a:pPr eaLnBrk="1" hangingPunct="1">
              <a:spcBef>
                <a:spcPct val="0"/>
              </a:spcBef>
            </a:pPr>
            <a:endParaRPr lang="en-GB" altLang="en-US"/>
          </a:p>
        </p:txBody>
      </p:sp>
      <p:sp>
        <p:nvSpPr>
          <p:cNvPr id="64516" name="Slide Number Placeholder 3">
            <a:extLst>
              <a:ext uri="{FF2B5EF4-FFF2-40B4-BE49-F238E27FC236}">
                <a16:creationId xmlns:a16="http://schemas.microsoft.com/office/drawing/2014/main" id="{47E58D89-497C-4100-BC32-78DDD28DA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03AB22-ADDD-4109-9BE6-095FAC9D5778}" type="slidenum">
              <a:rPr lang="en-GB" altLang="en-US"/>
              <a:pPr>
                <a:spcBef>
                  <a:spcPct val="0"/>
                </a:spcBef>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2A7C314-F5BE-4E77-9E63-6B5F96029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09EEE1F-1857-47C7-BE29-8B49761746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Take time to brainstorm ideas as to how you are going to implement song-based activities to suit</a:t>
            </a:r>
            <a:r>
              <a:rPr lang="en-GB" altLang="en-US" b="1" i="1"/>
              <a:t> your</a:t>
            </a:r>
            <a:r>
              <a:rPr lang="en-GB" altLang="en-US" b="1"/>
              <a:t> students. </a:t>
            </a:r>
          </a:p>
          <a:p>
            <a:pPr algn="ctr" eaLnBrk="1" hangingPunct="1">
              <a:spcBef>
                <a:spcPct val="0"/>
              </a:spcBef>
            </a:pPr>
            <a:endParaRPr lang="en-GB" altLang="en-US" b="1"/>
          </a:p>
          <a:p>
            <a:pPr algn="ctr" eaLnBrk="1" hangingPunct="1">
              <a:spcBef>
                <a:spcPct val="0"/>
              </a:spcBef>
            </a:pPr>
            <a:r>
              <a:rPr lang="en-GB" altLang="en-US" b="1"/>
              <a:t>Think - </a:t>
            </a:r>
          </a:p>
          <a:p>
            <a:pPr algn="ctr" eaLnBrk="1" hangingPunct="1">
              <a:spcBef>
                <a:spcPct val="0"/>
              </a:spcBef>
            </a:pPr>
            <a:endParaRPr lang="en-GB" altLang="en-US" b="1"/>
          </a:p>
          <a:p>
            <a:pPr algn="ctr" eaLnBrk="1" hangingPunct="1">
              <a:spcBef>
                <a:spcPct val="0"/>
              </a:spcBef>
            </a:pPr>
            <a:r>
              <a:rPr lang="en-GB" altLang="en-US" b="1"/>
              <a:t>What activities will </a:t>
            </a:r>
            <a:r>
              <a:rPr lang="en-GB" altLang="en-US" b="1" i="1"/>
              <a:t>they</a:t>
            </a:r>
            <a:r>
              <a:rPr lang="en-GB" altLang="en-US" b="1"/>
              <a:t> like? </a:t>
            </a:r>
          </a:p>
          <a:p>
            <a:pPr algn="ctr" eaLnBrk="1" hangingPunct="1">
              <a:spcBef>
                <a:spcPct val="0"/>
              </a:spcBef>
            </a:pPr>
            <a:endParaRPr lang="en-GB" altLang="en-US" b="1"/>
          </a:p>
          <a:p>
            <a:pPr algn="ctr" eaLnBrk="1" hangingPunct="1">
              <a:spcBef>
                <a:spcPct val="0"/>
              </a:spcBef>
            </a:pPr>
            <a:r>
              <a:rPr lang="en-GB" altLang="en-US" b="1"/>
              <a:t>What activites will challenge </a:t>
            </a:r>
            <a:r>
              <a:rPr lang="en-GB" altLang="en-US" b="1" i="1"/>
              <a:t>them</a:t>
            </a:r>
            <a:r>
              <a:rPr lang="en-GB" altLang="en-US" b="1"/>
              <a:t>?</a:t>
            </a:r>
          </a:p>
          <a:p>
            <a:pPr algn="ctr" eaLnBrk="1" hangingPunct="1">
              <a:spcBef>
                <a:spcPct val="0"/>
              </a:spcBef>
            </a:pPr>
            <a:endParaRPr lang="en-GB" altLang="en-US" b="1"/>
          </a:p>
          <a:p>
            <a:pPr algn="ctr" eaLnBrk="1" hangingPunct="1">
              <a:spcBef>
                <a:spcPct val="0"/>
              </a:spcBef>
            </a:pPr>
            <a:r>
              <a:rPr lang="en-GB" altLang="en-US" b="1"/>
              <a:t> How can you adapt what’s in the song to your regular style of teaching and your student’s hopes and expectations. </a:t>
            </a:r>
          </a:p>
          <a:p>
            <a:pPr eaLnBrk="1" hangingPunct="1">
              <a:spcBef>
                <a:spcPct val="0"/>
              </a:spcBef>
            </a:pPr>
            <a:endParaRPr lang="en-GB" altLang="en-US"/>
          </a:p>
        </p:txBody>
      </p:sp>
      <p:sp>
        <p:nvSpPr>
          <p:cNvPr id="66564" name="Slide Number Placeholder 3">
            <a:extLst>
              <a:ext uri="{FF2B5EF4-FFF2-40B4-BE49-F238E27FC236}">
                <a16:creationId xmlns:a16="http://schemas.microsoft.com/office/drawing/2014/main" id="{01DE1B03-A135-4C09-A0D3-B75D8A469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E6B8FD-F9D1-4F9C-9413-98ED872EE26C}" type="slidenum">
              <a:rPr lang="en-GB" altLang="en-US"/>
              <a:pPr>
                <a:spcBef>
                  <a:spcPct val="0"/>
                </a:spcBef>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10164F5-CEC1-4EB7-AE3D-A0A5D2A76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E56FEE7-8F28-4700-9A13-D08C1FA10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altLang="en-US" b="1"/>
              <a:t>Use songs with confidence. </a:t>
            </a:r>
          </a:p>
          <a:p>
            <a:pPr algn="ctr" eaLnBrk="1" hangingPunct="1">
              <a:spcBef>
                <a:spcPct val="0"/>
              </a:spcBef>
            </a:pPr>
            <a:endParaRPr lang="en-GB" altLang="en-US" b="1"/>
          </a:p>
          <a:p>
            <a:pPr algn="ctr" eaLnBrk="1" hangingPunct="1">
              <a:spcBef>
                <a:spcPct val="0"/>
              </a:spcBef>
            </a:pPr>
            <a:r>
              <a:rPr lang="en-GB" altLang="en-US" b="1"/>
              <a:t>Remember you are doing something your students will love, and find memorable. </a:t>
            </a:r>
          </a:p>
          <a:p>
            <a:pPr algn="ctr" eaLnBrk="1" hangingPunct="1">
              <a:spcBef>
                <a:spcPct val="0"/>
              </a:spcBef>
            </a:pPr>
            <a:endParaRPr lang="en-GB" altLang="en-US" b="1"/>
          </a:p>
          <a:p>
            <a:pPr algn="ctr" eaLnBrk="1" hangingPunct="1">
              <a:spcBef>
                <a:spcPct val="0"/>
              </a:spcBef>
            </a:pPr>
            <a:r>
              <a:rPr lang="en-GB" altLang="en-US" b="1"/>
              <a:t>Don’t forget – </a:t>
            </a:r>
          </a:p>
          <a:p>
            <a:pPr algn="ctr" eaLnBrk="1" hangingPunct="1">
              <a:spcBef>
                <a:spcPct val="0"/>
              </a:spcBef>
            </a:pPr>
            <a:r>
              <a:rPr lang="en-GB" altLang="en-US" b="1"/>
              <a:t>songs are a fantastic text type with real pedagogic purpose, but in ELT/EFL we have disconnected with them in recent years – this is at least partially due to a formulaic approach most notably evidenced through things we already discussed and the excessive use of activities such as gap-fill. </a:t>
            </a:r>
          </a:p>
          <a:p>
            <a:pPr eaLnBrk="1" hangingPunct="1">
              <a:spcBef>
                <a:spcPct val="0"/>
              </a:spcBef>
            </a:pPr>
            <a:endParaRPr lang="en-GB" altLang="en-US"/>
          </a:p>
        </p:txBody>
      </p:sp>
      <p:sp>
        <p:nvSpPr>
          <p:cNvPr id="68612" name="Slide Number Placeholder 3">
            <a:extLst>
              <a:ext uri="{FF2B5EF4-FFF2-40B4-BE49-F238E27FC236}">
                <a16:creationId xmlns:a16="http://schemas.microsoft.com/office/drawing/2014/main" id="{0A55716A-69F5-4842-9953-2C38B958B2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7F6AC9-15C2-49D4-B1F6-80171D8A6022}" type="slidenum">
              <a:rPr lang="en-GB" altLang="en-US"/>
              <a:pPr>
                <a:spcBef>
                  <a:spcPct val="0"/>
                </a:spcBef>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C265-095B-42F8-A7FB-0331B67C3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DEFA84-C150-42DD-98A1-B4DF890CA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8AC1CD-CFB7-4625-82F1-65FAB6C2B718}"/>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0E0874A1-0490-477F-BF3F-2F1F14963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49842-C4D1-4C12-901A-477D7D873078}"/>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235089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BDAE-0BE4-4DFB-89B1-8059262356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FEAE6-5A37-4EA2-923E-5D7ACD0F3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ECCD5-8C65-4EDA-8A10-33ACDA0758BC}"/>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69C187BA-AE0D-49B4-9DD1-BDBC118A56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14C0E-0E96-4018-B5B3-04840C6A8C97}"/>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133979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DBA20-EBF2-4B65-970E-72EF3B8711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FB2B81-AC59-45FE-9917-0DD7DB2FB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5591F5-D403-4BEB-92E9-314B0AEE7C5F}"/>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C97BE7D5-3B2B-4B2C-9AB5-4F31A5BBA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D05AD-7452-4DA1-96E3-75EDF25E598D}"/>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290041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80D9-DE25-417B-A30D-2A56531DCA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D58EAA-1105-4D58-BE5B-F0DCAE780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8DED27-5881-4373-8316-863FD6EA32FD}"/>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040EE4D9-4593-4E35-A327-3647B076E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BEEFF-ECD2-4FF9-A172-CE7F1A9C8180}"/>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365087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8CC7-E49F-4180-9108-2AA09C5A90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7F4C3C-0C8C-4DC3-9836-B81CC57AE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FE3AC-AE27-41EE-9A34-9FD0F8FD1416}"/>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8D111515-DE2D-4640-BB82-30F113E75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A7B5C-EDAD-4A0B-99A9-4B7731ECAAB7}"/>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407465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6A66-F553-40AB-B19C-6102242B3A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E9201-E367-4CC5-9C59-B6D96CA4E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195849-88DC-41B1-8403-6C5C90748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2E0975-80A9-4F09-BD25-4704C7F458F9}"/>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6" name="Footer Placeholder 5">
            <a:extLst>
              <a:ext uri="{FF2B5EF4-FFF2-40B4-BE49-F238E27FC236}">
                <a16:creationId xmlns:a16="http://schemas.microsoft.com/office/drawing/2014/main" id="{2DB7C249-2452-40CC-920F-160424AC88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16FCD-A990-4D72-9A0B-04F80DE7292D}"/>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162624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7F3D-54C3-41CA-945F-DA1428371A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A6CACE-285E-480A-972C-74093A076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95F89-4048-43CA-84DB-D9AD63011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242922-BF66-4B56-962F-C0B22E36E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57160-D20A-4107-9F22-04D9AB395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63DE1D-B480-42B5-83B5-3A7CA1259283}"/>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8" name="Footer Placeholder 7">
            <a:extLst>
              <a:ext uri="{FF2B5EF4-FFF2-40B4-BE49-F238E27FC236}">
                <a16:creationId xmlns:a16="http://schemas.microsoft.com/office/drawing/2014/main" id="{A001EBC8-BD89-4677-B08F-FCDF7E304F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0612A2-0907-4ECF-B1A6-622BA6020605}"/>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23556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82C6-89D6-421E-A0CC-A8CAE3159F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48A991-94F9-45B4-B3AB-B1BF546490A1}"/>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4" name="Footer Placeholder 3">
            <a:extLst>
              <a:ext uri="{FF2B5EF4-FFF2-40B4-BE49-F238E27FC236}">
                <a16:creationId xmlns:a16="http://schemas.microsoft.com/office/drawing/2014/main" id="{F7B3C230-D4DE-4AD9-AB7F-9CBDA86A81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2832AD-8856-449F-954D-AE464B5C4CB6}"/>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12945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78AE-3A14-4D53-BF7F-DC762BA7E58E}"/>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3" name="Footer Placeholder 2">
            <a:extLst>
              <a:ext uri="{FF2B5EF4-FFF2-40B4-BE49-F238E27FC236}">
                <a16:creationId xmlns:a16="http://schemas.microsoft.com/office/drawing/2014/main" id="{0FC93844-52EC-4241-81B2-113AF6BDD7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CA4557-9C22-4C44-8D62-63EC7A3104D8}"/>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93275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62FF-970F-431C-996C-1A5522C81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A3A0EC-4CB8-4A2F-8CA2-3BBBC6D12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D7BA48-ADCB-4629-82C6-4B051390C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BB094-883F-4BF9-B329-05A9230FA999}"/>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6" name="Footer Placeholder 5">
            <a:extLst>
              <a:ext uri="{FF2B5EF4-FFF2-40B4-BE49-F238E27FC236}">
                <a16:creationId xmlns:a16="http://schemas.microsoft.com/office/drawing/2014/main" id="{3F37F682-5AB0-4C20-A5B3-A65D3FA4E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A5000-76FB-44E3-AA58-3023BB3A6FA9}"/>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25927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7E85-F16F-44B1-8B93-E0B55B44D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85CD76-53B3-4B28-87F5-49C96C261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6159E4-1E38-4D73-BCC6-FDFBB4838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A0802-BC96-4398-8510-03CDCCE5B889}"/>
              </a:ext>
            </a:extLst>
          </p:cNvPr>
          <p:cNvSpPr>
            <a:spLocks noGrp="1"/>
          </p:cNvSpPr>
          <p:nvPr>
            <p:ph type="dt" sz="half" idx="10"/>
          </p:nvPr>
        </p:nvSpPr>
        <p:spPr/>
        <p:txBody>
          <a:bodyPr/>
          <a:lstStyle/>
          <a:p>
            <a:fld id="{71C82C26-7C48-4257-A08F-650CD126D17F}" type="datetimeFigureOut">
              <a:rPr lang="en-GB" smtClean="0"/>
              <a:t>17/05/2021</a:t>
            </a:fld>
            <a:endParaRPr lang="en-GB"/>
          </a:p>
        </p:txBody>
      </p:sp>
      <p:sp>
        <p:nvSpPr>
          <p:cNvPr id="6" name="Footer Placeholder 5">
            <a:extLst>
              <a:ext uri="{FF2B5EF4-FFF2-40B4-BE49-F238E27FC236}">
                <a16:creationId xmlns:a16="http://schemas.microsoft.com/office/drawing/2014/main" id="{286D5ABD-43CF-4BF1-B256-582C40F5C3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4AB1E4-F33D-4EF1-9938-3A324B976B6F}"/>
              </a:ext>
            </a:extLst>
          </p:cNvPr>
          <p:cNvSpPr>
            <a:spLocks noGrp="1"/>
          </p:cNvSpPr>
          <p:nvPr>
            <p:ph type="sldNum" sz="quarter" idx="12"/>
          </p:nvPr>
        </p:nvSpPr>
        <p:spPr/>
        <p:txBody>
          <a:bodyPr/>
          <a:lstStyle/>
          <a:p>
            <a:fld id="{30ECB126-830E-4A43-B6EF-D4C433BB37DB}" type="slidenum">
              <a:rPr lang="en-GB" smtClean="0"/>
              <a:t>‹Nº›</a:t>
            </a:fld>
            <a:endParaRPr lang="en-GB"/>
          </a:p>
        </p:txBody>
      </p:sp>
    </p:spTree>
    <p:extLst>
      <p:ext uri="{BB962C8B-B14F-4D97-AF65-F5344CB8AC3E}">
        <p14:creationId xmlns:p14="http://schemas.microsoft.com/office/powerpoint/2010/main" val="281249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78904-A23F-45E1-B82C-956C42DBF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4148EC-9CC1-43EA-AA64-FEE57FF5C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08BA73-4896-4320-9813-BD8E5347B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82C26-7C48-4257-A08F-650CD126D17F}" type="datetimeFigureOut">
              <a:rPr lang="en-GB" smtClean="0"/>
              <a:t>17/05/2021</a:t>
            </a:fld>
            <a:endParaRPr lang="en-GB"/>
          </a:p>
        </p:txBody>
      </p:sp>
      <p:sp>
        <p:nvSpPr>
          <p:cNvPr id="5" name="Footer Placeholder 4">
            <a:extLst>
              <a:ext uri="{FF2B5EF4-FFF2-40B4-BE49-F238E27FC236}">
                <a16:creationId xmlns:a16="http://schemas.microsoft.com/office/drawing/2014/main" id="{1CF976AF-0257-46E5-BB0B-D5EEE7A76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0908FE-BF87-4B03-A623-21F87D541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CB126-830E-4A43-B6EF-D4C433BB37DB}" type="slidenum">
              <a:rPr lang="en-GB" smtClean="0"/>
              <a:t>‹Nº›</a:t>
            </a:fld>
            <a:endParaRPr lang="en-GB"/>
          </a:p>
        </p:txBody>
      </p:sp>
    </p:spTree>
    <p:extLst>
      <p:ext uri="{BB962C8B-B14F-4D97-AF65-F5344CB8AC3E}">
        <p14:creationId xmlns:p14="http://schemas.microsoft.com/office/powerpoint/2010/main" val="997147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lklettchris@hotmail.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eachingtracks.co.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ancockmcdonald.com/sites/hancockmcdonald.com/files/file-downloads/Wrong%20Lyrics%20lesson.pdf" TargetMode="External"/><Relationship Id="rId2" Type="http://schemas.openxmlformats.org/officeDocument/2006/relationships/hyperlink" Target="https://www.youtube.com/watch?v=P1VN6rxXtKY"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hancockmcdonald.com/materials/wrong-lyrics-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teachingtracks.co.uk/"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eachingtracks.co.uk/shop/" TargetMode="External"/><Relationship Id="rId11" Type="http://schemas.openxmlformats.org/officeDocument/2006/relationships/image" Target="../media/image10.png"/><Relationship Id="rId5" Type="http://schemas.openxmlformats.org/officeDocument/2006/relationships/hyperlink" Target="https://orders.micropress.co.uk/share/5c754f261b2e812381603904" TargetMode="External"/><Relationship Id="rId10" Type="http://schemas.openxmlformats.org/officeDocument/2006/relationships/image" Target="../media/image9.png"/><Relationship Id="rId4" Type="http://schemas.openxmlformats.org/officeDocument/2006/relationships/hyperlink" Target="https://orders.micropress.co.uk/share/5c754f261b2e812381603905" TargetMode="Externa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teachingtracks.co.uk/"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groups/creatingusesforsongs/" TargetMode="External"/><Relationship Id="rId3" Type="http://schemas.openxmlformats.org/officeDocument/2006/relationships/hyperlink" Target="https://www.youtube.com/user/chrysalis66" TargetMode="External"/><Relationship Id="rId7" Type="http://schemas.openxmlformats.org/officeDocument/2006/relationships/hyperlink" Target="mailto:walklettchris@hotmail.com" TargetMode="External"/><Relationship Id="rId2" Type="http://schemas.openxmlformats.org/officeDocument/2006/relationships/hyperlink" Target="http://www.teachingtracks.co.uk/" TargetMode="Externa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15.gif"/><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s://songswithstories.wordpress.com/" TargetMode="External"/><Relationship Id="rId13" Type="http://schemas.openxmlformats.org/officeDocument/2006/relationships/hyperlink" Target="https://www.youtube.com/watch?v=rigdTOZ9THM&amp;feature=c4-overview&amp;list=UUFGwedUHf0N-4pRmPKAoOaw&amp;fbclid=IwAR3__acIoOgjc0JPQu5nrIimb-NHsQb2qSch4GD_sY50z73zCh_fQ70LduU" TargetMode="External"/><Relationship Id="rId3" Type="http://schemas.openxmlformats.org/officeDocument/2006/relationships/hyperlink" Target="http://www.lyricstraining.com/" TargetMode="External"/><Relationship Id="rId7" Type="http://schemas.openxmlformats.org/officeDocument/2006/relationships/hyperlink" Target="https://lyricalenglish.wordpress.com/" TargetMode="External"/><Relationship Id="rId12" Type="http://schemas.openxmlformats.org/officeDocument/2006/relationships/hyperlink" Target="http://www.songsforteaching.com/esleflesol.htm" TargetMode="External"/><Relationship Id="rId2" Type="http://schemas.openxmlformats.org/officeDocument/2006/relationships/hyperlink" Target="http://www.tuneintoenglish.com/?fbclid=IwAR2EMU-IUYPpXlIoHDH8RZQpjB9yhhP9KdnTICys9M7wEVr7EGobFZLwHIU" TargetMode="External"/><Relationship Id="rId16" Type="http://schemas.openxmlformats.org/officeDocument/2006/relationships/hyperlink" Target="http://www.tubequizard.com/?fbclid=IwAR3enG3JflLYP55nAYkxfVUxE6mvsW8sa2YZYL0gxDNhSUgkjEqgIikfK58#levels:6,2/categories:11" TargetMode="External"/><Relationship Id="rId1" Type="http://schemas.openxmlformats.org/officeDocument/2006/relationships/slideLayout" Target="../slideLayouts/slideLayout2.xml"/><Relationship Id="rId6" Type="http://schemas.openxmlformats.org/officeDocument/2006/relationships/hyperlink" Target="http://elttraining.mdl2.com/mod/page/view.php?id=217" TargetMode="External"/><Relationship Id="rId11" Type="http://schemas.openxmlformats.org/officeDocument/2006/relationships/hyperlink" Target="http://evasimkesyan.com/2013/08/01/33rd-elt-carnival/" TargetMode="External"/><Relationship Id="rId5" Type="http://schemas.openxmlformats.org/officeDocument/2006/relationships/hyperlink" Target="https://tefltunes.com/category/lessons/" TargetMode="External"/><Relationship Id="rId15" Type="http://schemas.openxmlformats.org/officeDocument/2006/relationships/hyperlink" Target="https://en.islcollective.com/resources/search_result?Tags=song&amp;fbclid=IwAR3e1-GHdHOu-j4qGk_9Yu00qD3H3uGMcJxcYKxUN1zDXwLXgdB8F7H50H4" TargetMode="External"/><Relationship Id="rId10" Type="http://schemas.openxmlformats.org/officeDocument/2006/relationships/hyperlink" Target="https://sandraheyersongs.com/songs/" TargetMode="External"/><Relationship Id="rId4" Type="http://schemas.openxmlformats.org/officeDocument/2006/relationships/hyperlink" Target="http://www.fluentu.com/" TargetMode="External"/><Relationship Id="rId9" Type="http://schemas.openxmlformats.org/officeDocument/2006/relationships/hyperlink" Target="http://lessonstream.org/" TargetMode="External"/><Relationship Id="rId14" Type="http://schemas.openxmlformats.org/officeDocument/2006/relationships/hyperlink" Target="http://busyteacher.org/classroom.../songs_and_lyric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ltmag.co.uk/apr19/on-or-off-song" TargetMode="External"/><Relationship Id="rId2" Type="http://schemas.openxmlformats.org/officeDocument/2006/relationships/hyperlink" Target="https://www.hltmag.co.uk/apr19/page/?title=How+to+Teach+Tracks%3A+A+Critique+of+the+Uses+of+Songs+and+Song+Lyrics%2C+with+Advice+and+Suggestions+for+Enhanced+Usage&amp;pid=2471"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iatefl.britishcouncil.org/2014/session/changing-attitudes-using-songs-song-lyrics-ef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Z0yRU08UCy8&amp;t=8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A69F-D9FA-40BD-8015-4EADDC7EA400}"/>
              </a:ext>
            </a:extLst>
          </p:cNvPr>
          <p:cNvSpPr>
            <a:spLocks noGrp="1"/>
          </p:cNvSpPr>
          <p:nvPr>
            <p:ph type="title"/>
          </p:nvPr>
        </p:nvSpPr>
        <p:spPr>
          <a:xfrm>
            <a:off x="3707476" y="-1413164"/>
            <a:ext cx="7646323" cy="648394"/>
          </a:xfrm>
        </p:spPr>
        <p:txBody>
          <a:bodyPr>
            <a:normAutofit fontScale="90000"/>
          </a:bodyPr>
          <a:lstStyle/>
          <a:p>
            <a:endParaRPr lang="en-GB" dirty="0"/>
          </a:p>
        </p:txBody>
      </p:sp>
      <p:sp>
        <p:nvSpPr>
          <p:cNvPr id="4" name="Title 1">
            <a:extLst>
              <a:ext uri="{FF2B5EF4-FFF2-40B4-BE49-F238E27FC236}">
                <a16:creationId xmlns:a16="http://schemas.microsoft.com/office/drawing/2014/main" id="{DE346D43-1C5C-4BAF-A187-810493A3F9A6}"/>
              </a:ext>
            </a:extLst>
          </p:cNvPr>
          <p:cNvSpPr>
            <a:spLocks noGrp="1"/>
          </p:cNvSpPr>
          <p:nvPr>
            <p:ph idx="1"/>
          </p:nvPr>
        </p:nvSpPr>
        <p:spPr>
          <a:xfrm>
            <a:off x="838200" y="1928813"/>
            <a:ext cx="10515600" cy="4252912"/>
          </a:xfrm>
        </p:spPr>
        <p:txBody>
          <a:bodyPr>
            <a:normAutofit fontScale="97500"/>
          </a:bodyPr>
          <a:lstStyle/>
          <a:p>
            <a:pPr algn="ctr"/>
            <a:r>
              <a:rPr lang="en-GB" sz="8000" b="1" dirty="0">
                <a:solidFill>
                  <a:schemeClr val="bg1"/>
                </a:solidFill>
                <a:latin typeface="+mn-lt"/>
              </a:rPr>
              <a:t>Session 2</a:t>
            </a:r>
            <a:br>
              <a:rPr lang="en-GB" sz="8000" b="1" dirty="0">
                <a:solidFill>
                  <a:schemeClr val="bg1"/>
                </a:solidFill>
                <a:latin typeface="+mn-lt"/>
              </a:rPr>
            </a:br>
            <a:r>
              <a:rPr lang="en-GB" sz="6700" b="1" dirty="0">
                <a:solidFill>
                  <a:schemeClr val="bg1"/>
                </a:solidFill>
                <a:latin typeface="+mn-lt"/>
              </a:rPr>
              <a:t>But what can you do with them?</a:t>
            </a:r>
            <a:br>
              <a:rPr lang="en-GB" sz="6700" b="1" dirty="0">
                <a:solidFill>
                  <a:schemeClr val="bg1"/>
                </a:solidFill>
                <a:latin typeface="+mn-lt"/>
              </a:rPr>
            </a:br>
            <a:r>
              <a:rPr lang="en-GB" sz="6700" b="1" dirty="0">
                <a:solidFill>
                  <a:schemeClr val="bg1"/>
                </a:solidFill>
                <a:latin typeface="+mn-lt"/>
              </a:rPr>
              <a:t>#1 – exploring theme  </a:t>
            </a:r>
          </a:p>
        </p:txBody>
      </p:sp>
      <p:pic>
        <p:nvPicPr>
          <p:cNvPr id="5" name="Picture 4" descr="Empty road lined cherry blossom trees at dawn">
            <a:extLst>
              <a:ext uri="{FF2B5EF4-FFF2-40B4-BE49-F238E27FC236}">
                <a16:creationId xmlns:a16="http://schemas.microsoft.com/office/drawing/2014/main" id="{7BAE83E6-A31F-4C0E-A12B-AA8B29C78281}"/>
              </a:ext>
            </a:extLst>
          </p:cNvPr>
          <p:cNvPicPr>
            <a:picLocks noChangeAspect="1"/>
          </p:cNvPicPr>
          <p:nvPr/>
        </p:nvPicPr>
        <p:blipFill rotWithShape="1">
          <a:blip r:embed="rId2">
            <a:alphaModFix amt="55000"/>
          </a:blip>
          <a:srcRect t="16551" b="7539"/>
          <a:stretch/>
        </p:blipFill>
        <p:spPr>
          <a:xfrm>
            <a:off x="0" y="0"/>
            <a:ext cx="12192000" cy="6177667"/>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6" name="Title 1">
            <a:extLst>
              <a:ext uri="{FF2B5EF4-FFF2-40B4-BE49-F238E27FC236}">
                <a16:creationId xmlns:a16="http://schemas.microsoft.com/office/drawing/2014/main" id="{1BC8D061-2206-4733-8C13-2E06EE04A664}"/>
              </a:ext>
            </a:extLst>
          </p:cNvPr>
          <p:cNvSpPr txBox="1">
            <a:spLocks/>
          </p:cNvSpPr>
          <p:nvPr/>
        </p:nvSpPr>
        <p:spPr>
          <a:xfrm>
            <a:off x="0" y="-436379"/>
            <a:ext cx="12118019" cy="3820879"/>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endParaRPr lang="en-GB" sz="6000" b="1" dirty="0">
              <a:latin typeface="+mn-lt"/>
            </a:endParaRPr>
          </a:p>
          <a:p>
            <a:pPr algn="ctr"/>
            <a:r>
              <a:rPr lang="en-GB" sz="10300" b="1" i="1" dirty="0">
                <a:latin typeface="The Hand Black" panose="03070902030502020204" pitchFamily="66" charset="0"/>
              </a:rPr>
              <a:t>Training Tracks </a:t>
            </a:r>
            <a:r>
              <a:rPr lang="en-GB" sz="10300" b="1" dirty="0">
                <a:latin typeface="The Hand Black" panose="03070902030502020204" pitchFamily="66" charset="0"/>
              </a:rPr>
              <a:t>by </a:t>
            </a:r>
            <a:r>
              <a:rPr lang="en-GB" sz="10300" b="1" i="1" dirty="0">
                <a:latin typeface="The Hand Black" panose="03070902030502020204" pitchFamily="66" charset="0"/>
              </a:rPr>
              <a:t>Teaching Tracks </a:t>
            </a:r>
          </a:p>
          <a:p>
            <a:pPr algn="ctr"/>
            <a:endParaRPr lang="en-GB" sz="7800" b="1" dirty="0">
              <a:latin typeface="The Hand Black" panose="03070902030502020204" pitchFamily="66" charset="0"/>
            </a:endParaRPr>
          </a:p>
        </p:txBody>
      </p:sp>
      <p:sp>
        <p:nvSpPr>
          <p:cNvPr id="9" name="Rectangle 8">
            <a:extLst>
              <a:ext uri="{FF2B5EF4-FFF2-40B4-BE49-F238E27FC236}">
                <a16:creationId xmlns:a16="http://schemas.microsoft.com/office/drawing/2014/main" id="{157FD6D8-7BC0-4471-9840-924562253388}"/>
              </a:ext>
            </a:extLst>
          </p:cNvPr>
          <p:cNvSpPr/>
          <p:nvPr/>
        </p:nvSpPr>
        <p:spPr>
          <a:xfrm>
            <a:off x="426720" y="4510109"/>
            <a:ext cx="11338560" cy="1569660"/>
          </a:xfrm>
          <a:prstGeom prst="rect">
            <a:avLst/>
          </a:prstGeom>
        </p:spPr>
        <p:txBody>
          <a:bodyPr wrap="square">
            <a:spAutoFit/>
          </a:bodyPr>
          <a:lstStyle/>
          <a:p>
            <a:pPr algn="ctr"/>
            <a:r>
              <a:rPr lang="en-GB" sz="3200" b="1" dirty="0">
                <a:solidFill>
                  <a:schemeClr val="bg1"/>
                </a:solidFill>
                <a:latin typeface="Arial" panose="020B0604020202020204" pitchFamily="34" charset="0"/>
                <a:cs typeface="Arial" panose="020B0604020202020204" pitchFamily="34" charset="0"/>
              </a:rPr>
              <a:t>Chris Walklett</a:t>
            </a:r>
          </a:p>
          <a:p>
            <a:pPr algn="ctr"/>
            <a:endParaRPr lang="en-GB" sz="3200" b="1" dirty="0">
              <a:solidFill>
                <a:srgbClr val="FF0000"/>
              </a:solidFill>
              <a:latin typeface="Arial" panose="020B0604020202020204" pitchFamily="34" charset="0"/>
              <a:cs typeface="Arial" panose="020B0604020202020204" pitchFamily="34" charset="0"/>
            </a:endParaRPr>
          </a:p>
          <a:p>
            <a:pPr algn="ctr"/>
            <a:r>
              <a:rPr lang="en-GB" sz="3200" b="1" dirty="0">
                <a:solidFill>
                  <a:srgbClr val="FF0000"/>
                </a:solidFill>
                <a:latin typeface="Arial" panose="020B0604020202020204" pitchFamily="34" charset="0"/>
                <a:cs typeface="Arial" panose="020B0604020202020204" pitchFamily="34" charset="0"/>
              </a:rPr>
              <a:t>MATERIALS PACK</a:t>
            </a:r>
            <a:endParaRPr lang="en-GB" b="1" dirty="0">
              <a:solidFill>
                <a:srgbClr val="FF0000"/>
              </a:solidFill>
            </a:endParaRPr>
          </a:p>
        </p:txBody>
      </p:sp>
      <p:sp>
        <p:nvSpPr>
          <p:cNvPr id="10" name="Rectangle 9">
            <a:extLst>
              <a:ext uri="{FF2B5EF4-FFF2-40B4-BE49-F238E27FC236}">
                <a16:creationId xmlns:a16="http://schemas.microsoft.com/office/drawing/2014/main" id="{0484426C-A6B4-4217-ACE1-2679E7F7D086}"/>
              </a:ext>
            </a:extLst>
          </p:cNvPr>
          <p:cNvSpPr/>
          <p:nvPr/>
        </p:nvSpPr>
        <p:spPr>
          <a:xfrm>
            <a:off x="-3046" y="6177667"/>
            <a:ext cx="12188931" cy="707886"/>
          </a:xfrm>
          <a:prstGeom prst="rect">
            <a:avLst/>
          </a:prstGeom>
        </p:spPr>
        <p:txBody>
          <a:bodyPr wrap="square">
            <a:spAutoFit/>
          </a:bodyPr>
          <a:lstStyle/>
          <a:p>
            <a:pPr algn="ctr">
              <a:defRPr/>
            </a:pPr>
            <a:r>
              <a:rPr lang="en-US" sz="40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walklettchris@hotmail.com</a:t>
            </a:r>
            <a:r>
              <a:rPr lang="en-US"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www.teachingtracks.co.uk</a:t>
            </a:r>
            <a:endParaRPr lang="en-US" sz="4000" b="1" dirty="0">
              <a:latin typeface="Calibri" panose="020F0502020204030204" pitchFamily="34" charset="0"/>
              <a:cs typeface="Calibri" panose="020F0502020204030204" pitchFamily="34" charset="0"/>
            </a:endParaRPr>
          </a:p>
        </p:txBody>
      </p:sp>
      <p:pic>
        <p:nvPicPr>
          <p:cNvPr id="11" name="Content Placeholder 3" descr="sketch-1522590052511">
            <a:extLst>
              <a:ext uri="{FF2B5EF4-FFF2-40B4-BE49-F238E27FC236}">
                <a16:creationId xmlns:a16="http://schemas.microsoft.com/office/drawing/2014/main" id="{A52F70C7-B8EB-43C6-B753-468422E57D64}"/>
              </a:ext>
            </a:extLst>
          </p:cNvPr>
          <p:cNvPicPr>
            <a:picLocks/>
          </p:cNvPicPr>
          <p:nvPr/>
        </p:nvPicPr>
        <p:blipFill>
          <a:blip r:embed="rId5" cstate="print">
            <a:clrChange>
              <a:clrFrom>
                <a:srgbClr val="FEFEFD"/>
              </a:clrFrom>
              <a:clrTo>
                <a:srgbClr val="FEFEFD">
                  <a:alpha val="0"/>
                </a:srgbClr>
              </a:clrTo>
            </a:clrChange>
            <a:extLst>
              <a:ext uri="{28A0092B-C50C-407E-A947-70E740481C1C}">
                <a14:useLocalDpi xmlns:a14="http://schemas.microsoft.com/office/drawing/2010/main" val="0"/>
              </a:ext>
            </a:extLst>
          </a:blip>
          <a:stretch>
            <a:fillRect/>
          </a:stretch>
        </p:blipFill>
        <p:spPr bwMode="auto">
          <a:xfrm>
            <a:off x="3464706" y="1859080"/>
            <a:ext cx="4407447" cy="2847106"/>
          </a:xfrm>
          <a:prstGeom prst="rect">
            <a:avLst/>
          </a:prstGeom>
          <a:noFill/>
          <a:ln>
            <a:noFill/>
          </a:ln>
          <a:effectLst/>
        </p:spPr>
      </p:pic>
    </p:spTree>
    <p:extLst>
      <p:ext uri="{BB962C8B-B14F-4D97-AF65-F5344CB8AC3E}">
        <p14:creationId xmlns:p14="http://schemas.microsoft.com/office/powerpoint/2010/main" val="42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68F9-A448-467E-A377-4833F016969A}"/>
              </a:ext>
            </a:extLst>
          </p:cNvPr>
          <p:cNvSpPr>
            <a:spLocks noGrp="1"/>
          </p:cNvSpPr>
          <p:nvPr>
            <p:ph type="title"/>
          </p:nvPr>
        </p:nvSpPr>
        <p:spPr>
          <a:xfrm>
            <a:off x="1970088" y="-747713"/>
            <a:ext cx="8229600" cy="431800"/>
          </a:xfrm>
        </p:spPr>
        <p:txBody>
          <a:bodyPr rtlCol="0">
            <a:normAutofit fontScale="90000"/>
          </a:bodyPr>
          <a:lstStyle/>
          <a:p>
            <a:pPr algn="ctr">
              <a:defRPr/>
            </a:pPr>
            <a:br>
              <a:rPr lang="en-GB" b="1" u="sng" dirty="0"/>
            </a:br>
            <a:br>
              <a:rPr lang="en-GB" b="1" u="sng" dirty="0"/>
            </a:br>
            <a:br>
              <a:rPr lang="en-GB" b="1" u="sng" dirty="0"/>
            </a:br>
            <a:br>
              <a:rPr lang="en-GB" b="1" u="sng" dirty="0"/>
            </a:br>
            <a:br>
              <a:rPr lang="en-GB" b="1" u="sng" dirty="0"/>
            </a:br>
            <a:br>
              <a:rPr lang="en-GB" b="1" u="sng" dirty="0"/>
            </a:br>
            <a:br>
              <a:rPr lang="en-GB" b="1" u="sng" dirty="0"/>
            </a:br>
            <a:r>
              <a:rPr lang="en-GB" sz="3600" b="1" u="sng" dirty="0"/>
              <a:t>Student focused </a:t>
            </a:r>
          </a:p>
        </p:txBody>
      </p:sp>
      <p:sp>
        <p:nvSpPr>
          <p:cNvPr id="3" name="Content Placeholder 2">
            <a:extLst>
              <a:ext uri="{FF2B5EF4-FFF2-40B4-BE49-F238E27FC236}">
                <a16:creationId xmlns:a16="http://schemas.microsoft.com/office/drawing/2014/main" id="{58039B8F-2269-494C-8461-4DF17DFC711E}"/>
              </a:ext>
            </a:extLst>
          </p:cNvPr>
          <p:cNvSpPr>
            <a:spLocks noGrp="1"/>
          </p:cNvSpPr>
          <p:nvPr>
            <p:ph idx="1"/>
          </p:nvPr>
        </p:nvSpPr>
        <p:spPr>
          <a:xfrm>
            <a:off x="1536700" y="1844676"/>
            <a:ext cx="9144000" cy="4824413"/>
          </a:xfrm>
        </p:spPr>
        <p:txBody>
          <a:bodyPr rtlCol="0">
            <a:normAutofit/>
          </a:bodyPr>
          <a:lstStyle/>
          <a:p>
            <a:pPr algn="ctr">
              <a:defRPr/>
            </a:pPr>
            <a:endParaRPr lang="en-GB" dirty="0"/>
          </a:p>
          <a:p>
            <a:pPr algn="ctr">
              <a:buFont typeface="Arial" charset="0"/>
              <a:buChar char="•"/>
              <a:defRPr/>
            </a:pPr>
            <a:r>
              <a:rPr lang="en-GB" dirty="0"/>
              <a:t>Take time to brainstorm ideas to suit</a:t>
            </a:r>
            <a:r>
              <a:rPr lang="en-GB" i="1" dirty="0"/>
              <a:t> your</a:t>
            </a:r>
            <a:r>
              <a:rPr lang="en-GB" dirty="0"/>
              <a:t> students. </a:t>
            </a:r>
          </a:p>
          <a:p>
            <a:pPr marL="0" indent="0" algn="ctr">
              <a:buNone/>
              <a:defRPr/>
            </a:pPr>
            <a:endParaRPr lang="en-GB" dirty="0"/>
          </a:p>
          <a:p>
            <a:pPr algn="ctr">
              <a:defRPr/>
            </a:pPr>
            <a:r>
              <a:rPr lang="en-GB" dirty="0"/>
              <a:t>Think: </a:t>
            </a:r>
          </a:p>
          <a:p>
            <a:pPr marL="0" indent="0" algn="ctr">
              <a:buNone/>
              <a:defRPr/>
            </a:pPr>
            <a:r>
              <a:rPr lang="en-GB" dirty="0"/>
              <a:t>What activities will </a:t>
            </a:r>
            <a:r>
              <a:rPr lang="en-GB" i="1" dirty="0"/>
              <a:t>they</a:t>
            </a:r>
            <a:r>
              <a:rPr lang="en-GB" dirty="0"/>
              <a:t> like? What will challenge </a:t>
            </a:r>
            <a:r>
              <a:rPr lang="en-GB" i="1" dirty="0"/>
              <a:t>them</a:t>
            </a:r>
            <a:r>
              <a:rPr lang="en-GB" dirty="0"/>
              <a:t>?</a:t>
            </a:r>
          </a:p>
          <a:p>
            <a:pPr marL="0" indent="0" algn="ctr">
              <a:buNone/>
              <a:defRPr/>
            </a:pPr>
            <a:endParaRPr lang="en-GB" dirty="0"/>
          </a:p>
          <a:p>
            <a:pPr marL="114300" indent="0" algn="ctr">
              <a:buNone/>
              <a:defRPr/>
            </a:pPr>
            <a:r>
              <a:rPr lang="en-GB" dirty="0"/>
              <a:t>How can you adapt what’s in the song to your regular teaching style and your student’s hopes and expectations? </a:t>
            </a:r>
          </a:p>
          <a:p>
            <a:pPr algn="ct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12CF-F89F-4FA9-BCFF-BECCE8E297DE}"/>
              </a:ext>
            </a:extLst>
          </p:cNvPr>
          <p:cNvSpPr>
            <a:spLocks noGrp="1"/>
          </p:cNvSpPr>
          <p:nvPr>
            <p:ph type="title"/>
          </p:nvPr>
        </p:nvSpPr>
        <p:spPr>
          <a:xfrm>
            <a:off x="1992313" y="-315912"/>
            <a:ext cx="8229600" cy="1065556"/>
          </a:xfrm>
        </p:spPr>
        <p:txBody>
          <a:bodyPr rtlCol="0">
            <a:normAutofit fontScale="90000"/>
          </a:bodyPr>
          <a:lstStyle/>
          <a:p>
            <a:pPr algn="ctr">
              <a:defRPr/>
            </a:pPr>
            <a:br>
              <a:rPr lang="en-GB" b="1" u="sng" dirty="0"/>
            </a:br>
            <a:br>
              <a:rPr lang="en-GB" b="1" u="sng" dirty="0"/>
            </a:br>
            <a:br>
              <a:rPr lang="en-GB" b="1" u="sng" dirty="0"/>
            </a:br>
            <a:r>
              <a:rPr lang="en-GB" sz="3600" b="1" u="sng" dirty="0"/>
              <a:t>Exude confidence</a:t>
            </a:r>
            <a:br>
              <a:rPr lang="en-GB" b="1" u="sng" dirty="0"/>
            </a:br>
            <a:endParaRPr lang="en-GB" sz="3200" b="1" u="sng" dirty="0"/>
          </a:p>
        </p:txBody>
      </p:sp>
      <p:sp>
        <p:nvSpPr>
          <p:cNvPr id="3" name="Content Placeholder 2">
            <a:extLst>
              <a:ext uri="{FF2B5EF4-FFF2-40B4-BE49-F238E27FC236}">
                <a16:creationId xmlns:a16="http://schemas.microsoft.com/office/drawing/2014/main" id="{F8DD0DBD-9557-4534-977D-D928E5658F54}"/>
              </a:ext>
            </a:extLst>
          </p:cNvPr>
          <p:cNvSpPr>
            <a:spLocks noGrp="1"/>
          </p:cNvSpPr>
          <p:nvPr>
            <p:ph idx="1"/>
          </p:nvPr>
        </p:nvSpPr>
        <p:spPr>
          <a:xfrm>
            <a:off x="996778" y="1788384"/>
            <a:ext cx="9671222" cy="5472113"/>
          </a:xfrm>
        </p:spPr>
        <p:txBody>
          <a:bodyPr rtlCol="0">
            <a:normAutofit/>
          </a:bodyPr>
          <a:lstStyle/>
          <a:p>
            <a:pPr marL="0" indent="0" algn="ctr">
              <a:buNone/>
              <a:defRPr/>
            </a:pPr>
            <a:endParaRPr lang="en-GB" b="1" dirty="0"/>
          </a:p>
          <a:p>
            <a:pPr algn="ctr">
              <a:defRPr/>
            </a:pPr>
            <a:r>
              <a:rPr lang="en-GB" dirty="0"/>
              <a:t>Use songs with confidence. </a:t>
            </a:r>
          </a:p>
          <a:p>
            <a:pPr marL="0" indent="0" algn="ctr">
              <a:buNone/>
              <a:defRPr/>
            </a:pPr>
            <a:endParaRPr lang="en-GB" dirty="0"/>
          </a:p>
          <a:p>
            <a:pPr algn="ctr">
              <a:defRPr/>
            </a:pPr>
            <a:r>
              <a:rPr lang="en-GB" dirty="0"/>
              <a:t>you’re doing something students will love &amp; remember. </a:t>
            </a:r>
          </a:p>
          <a:p>
            <a:pPr marL="0" indent="0" algn="ctr">
              <a:buNone/>
              <a:defRPr/>
            </a:pPr>
            <a:endParaRPr lang="en-GB" dirty="0"/>
          </a:p>
          <a:p>
            <a:pPr algn="ctr">
              <a:defRPr/>
            </a:pPr>
            <a:r>
              <a:rPr lang="en-GB" dirty="0"/>
              <a:t>Don’t forget – songs are a fantastic text type with real pedagogic purpose …but in ELT/EFL we have disconnected with them due to a formulaic approach e.g. overuse of gap-fill etc.</a:t>
            </a:r>
          </a:p>
          <a:p>
            <a:pPr marL="0" inden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B4B7-3BEA-4CEF-9645-5C0852550769}"/>
              </a:ext>
            </a:extLst>
          </p:cNvPr>
          <p:cNvSpPr>
            <a:spLocks noGrp="1"/>
          </p:cNvSpPr>
          <p:nvPr>
            <p:ph type="title"/>
          </p:nvPr>
        </p:nvSpPr>
        <p:spPr>
          <a:xfrm>
            <a:off x="597130" y="-266642"/>
            <a:ext cx="10515600" cy="1325563"/>
          </a:xfrm>
        </p:spPr>
        <p:txBody>
          <a:bodyPr/>
          <a:lstStyle/>
          <a:p>
            <a:pPr algn="ctr"/>
            <a:r>
              <a:rPr lang="en-GB" dirty="0">
                <a:latin typeface="Modern Love" panose="04090805081005020601" pitchFamily="82" charset="0"/>
              </a:rPr>
              <a:t>Some words of advice…</a:t>
            </a:r>
          </a:p>
        </p:txBody>
      </p:sp>
      <p:sp>
        <p:nvSpPr>
          <p:cNvPr id="3" name="Content Placeholder 2">
            <a:extLst>
              <a:ext uri="{FF2B5EF4-FFF2-40B4-BE49-F238E27FC236}">
                <a16:creationId xmlns:a16="http://schemas.microsoft.com/office/drawing/2014/main" id="{D4C1FDCE-BEF0-4157-844C-324A3404BAE9}"/>
              </a:ext>
            </a:extLst>
          </p:cNvPr>
          <p:cNvSpPr>
            <a:spLocks noGrp="1"/>
          </p:cNvSpPr>
          <p:nvPr>
            <p:ph idx="1"/>
          </p:nvPr>
        </p:nvSpPr>
        <p:spPr>
          <a:xfrm>
            <a:off x="97970" y="726620"/>
            <a:ext cx="12094029" cy="6131379"/>
          </a:xfrm>
        </p:spPr>
        <p:txBody>
          <a:bodyPr>
            <a:normAutofit fontScale="92500" lnSpcReduction="20000"/>
          </a:bodyPr>
          <a:lstStyle/>
          <a:p>
            <a:pPr algn="ctr"/>
            <a:r>
              <a:rPr lang="en-GB" sz="2400" dirty="0"/>
              <a:t>Possibly the hardest thing is to think about staging - what to do in what order (see Golden Rules) e.g.</a:t>
            </a:r>
          </a:p>
          <a:p>
            <a:pPr algn="ctr"/>
            <a:r>
              <a:rPr lang="en-GB" sz="2400" dirty="0"/>
              <a:t>when to introduce the lyrics</a:t>
            </a:r>
          </a:p>
          <a:p>
            <a:pPr algn="ctr"/>
            <a:r>
              <a:rPr lang="en-GB" sz="2400" dirty="0"/>
              <a:t>when to play the song  </a:t>
            </a:r>
          </a:p>
          <a:p>
            <a:pPr algn="ctr"/>
            <a:r>
              <a:rPr lang="en-GB" sz="2400" dirty="0"/>
              <a:t>whether to use the video and if so when and how.                                                                                                                                                                                                                                                        To do this well is hard. I spent ages playing around with it. Read through the article in Session 1.  </a:t>
            </a:r>
          </a:p>
          <a:p>
            <a:pPr marL="0" indent="0">
              <a:buNone/>
            </a:pPr>
            <a:endParaRPr lang="en-GB" dirty="0"/>
          </a:p>
          <a:p>
            <a:pPr marL="0" indent="0" algn="ctr">
              <a:buNone/>
            </a:pPr>
            <a:r>
              <a:rPr lang="en-GB" sz="2400" dirty="0"/>
              <a:t>Ideally your lesson plan/materials should focus on both </a:t>
            </a:r>
            <a:r>
              <a:rPr lang="en-GB" sz="2400" b="1" dirty="0"/>
              <a:t>theme</a:t>
            </a:r>
            <a:r>
              <a:rPr lang="en-GB" sz="2400" dirty="0"/>
              <a:t> and </a:t>
            </a:r>
            <a:r>
              <a:rPr lang="en-GB" sz="2400" b="1" dirty="0"/>
              <a:t>language</a:t>
            </a:r>
            <a:r>
              <a:rPr lang="en-GB" sz="2400" dirty="0"/>
              <a:t>; </a:t>
            </a:r>
          </a:p>
          <a:p>
            <a:pPr algn="ctr"/>
            <a:r>
              <a:rPr lang="en-GB" sz="2400" dirty="0"/>
              <a:t>Theme (and extensions to that theme) * the theme should be meaningful. Please don’t make it banal.</a:t>
            </a:r>
          </a:p>
          <a:p>
            <a:pPr algn="ctr"/>
            <a:r>
              <a:rPr lang="en-GB" sz="2400" dirty="0"/>
              <a:t>Language (lexis, grammar, pronunciation etc.)</a:t>
            </a:r>
          </a:p>
          <a:p>
            <a:pPr marL="0" indent="0" algn="ctr">
              <a:buNone/>
            </a:pPr>
            <a:endParaRPr lang="en-GB" sz="2400" dirty="0"/>
          </a:p>
          <a:p>
            <a:pPr algn="ctr"/>
            <a:r>
              <a:rPr lang="en-GB" sz="2400" dirty="0"/>
              <a:t>A good lesson plan will look at all 4 skills – the ‘productive’ skills (writing, speaking)                                         and the, so-called, ‘receptive skills (reading, listening)</a:t>
            </a:r>
          </a:p>
          <a:p>
            <a:pPr algn="ctr"/>
            <a:r>
              <a:rPr lang="en-GB" sz="2400" dirty="0"/>
              <a:t>The materials should also be fun – parts at least e.g. playful activities or something kinaesthetic. </a:t>
            </a:r>
          </a:p>
          <a:p>
            <a:pPr algn="ctr"/>
            <a:endParaRPr lang="en-GB" sz="2400" dirty="0"/>
          </a:p>
          <a:p>
            <a:pPr algn="ctr"/>
            <a:r>
              <a:rPr lang="en-GB" sz="2400" dirty="0"/>
              <a:t>What can I use for a model? </a:t>
            </a:r>
          </a:p>
          <a:p>
            <a:pPr algn="ctr"/>
            <a:r>
              <a:rPr lang="en-GB" sz="2400" dirty="0"/>
              <a:t>For a basic lesson plan idea the Cyndi Lauper from Session 2.                                                                                  or for a more detailed look at how things are structured my 3 single samplers. QR codes next slide. </a:t>
            </a:r>
          </a:p>
        </p:txBody>
      </p:sp>
    </p:spTree>
    <p:extLst>
      <p:ext uri="{BB962C8B-B14F-4D97-AF65-F5344CB8AC3E}">
        <p14:creationId xmlns:p14="http://schemas.microsoft.com/office/powerpoint/2010/main" val="197634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6"/>
          <p:cNvSpPr txBox="1">
            <a:spLocks noGrp="1"/>
          </p:cNvSpPr>
          <p:nvPr>
            <p:ph type="title"/>
          </p:nvPr>
        </p:nvSpPr>
        <p:spPr>
          <a:xfrm>
            <a:off x="-232602" y="-865289"/>
            <a:ext cx="12149394" cy="1481328"/>
          </a:xfrm>
          <a:prstGeom prst="rect">
            <a:avLst/>
          </a:prstGeom>
        </p:spPr>
        <p:txBody>
          <a:bodyPr spcFirstLastPara="1" vert="horz" lIns="91425" tIns="45700" rIns="91425" bIns="45700" rtlCol="0" anchor="b" anchorCtr="0">
            <a:normAutofit/>
          </a:bodyPr>
          <a:lstStyle/>
          <a:p>
            <a:pPr algn="ctr">
              <a:lnSpc>
                <a:spcPct val="90000"/>
              </a:lnSpc>
              <a:spcBef>
                <a:spcPts val="0"/>
              </a:spcBef>
              <a:buClr>
                <a:schemeClr val="lt1"/>
              </a:buClr>
              <a:buSzPts val="2520"/>
            </a:pPr>
            <a:r>
              <a:rPr lang="en-GB" sz="3100" b="1" u="sng" dirty="0">
                <a:latin typeface="Calibri" panose="020F0502020204030204" pitchFamily="34" charset="0"/>
              </a:rPr>
              <a:t>What do theorists have to say on the use of this resource? </a:t>
            </a:r>
            <a:endParaRPr lang="en-GB" sz="3100" dirty="0">
              <a:latin typeface="Calibri" panose="020F0502020204030204" pitchFamily="34" charset="0"/>
            </a:endParaRPr>
          </a:p>
        </p:txBody>
      </p:sp>
      <p:sp>
        <p:nvSpPr>
          <p:cNvPr id="532" name="Google Shape;532;p66"/>
          <p:cNvSpPr txBox="1">
            <a:spLocks noGrp="1"/>
          </p:cNvSpPr>
          <p:nvPr>
            <p:ph type="body" idx="1"/>
          </p:nvPr>
        </p:nvSpPr>
        <p:spPr>
          <a:xfrm>
            <a:off x="1" y="982435"/>
            <a:ext cx="11897468" cy="4068476"/>
          </a:xfrm>
          <a:prstGeom prst="rect">
            <a:avLst/>
          </a:prstGeom>
        </p:spPr>
        <p:txBody>
          <a:bodyPr spcFirstLastPara="1" vert="horz" lIns="91425" tIns="45700" rIns="91425" bIns="45700" rtlCol="0" anchor="t" anchorCtr="0">
            <a:noAutofit/>
          </a:bodyPr>
          <a:lstStyle/>
          <a:p>
            <a:pPr marL="0" indent="0" algn="ctr">
              <a:lnSpc>
                <a:spcPct val="100000"/>
              </a:lnSpc>
              <a:spcBef>
                <a:spcPts val="400"/>
              </a:spcBef>
              <a:buClr>
                <a:srgbClr val="FF0000"/>
              </a:buClr>
              <a:buSzPts val="2000"/>
              <a:buNone/>
            </a:pPr>
            <a:r>
              <a:rPr lang="en-GB" sz="2000" b="1" u="sng" dirty="0">
                <a:latin typeface="Garamond" panose="02020404030301010803" pitchFamily="18" charset="0"/>
                <a:cs typeface="Calibri" panose="020F0502020204030204" pitchFamily="34" charset="0"/>
              </a:rPr>
              <a:t>Grammar </a:t>
            </a:r>
            <a:r>
              <a:rPr lang="en-GB" sz="2000" b="1" i="1" u="sng" dirty="0">
                <a:latin typeface="Garamond" panose="02020404030301010803" pitchFamily="18" charset="0"/>
                <a:cs typeface="Calibri" panose="020F0502020204030204" pitchFamily="34" charset="0"/>
              </a:rPr>
              <a:t>in situ</a:t>
            </a:r>
            <a:endParaRPr lang="en-GB" sz="2000" dirty="0">
              <a:latin typeface="Garamond" panose="02020404030301010803" pitchFamily="18" charset="0"/>
              <a:cs typeface="Calibri" panose="020F0502020204030204" pitchFamily="34" charset="0"/>
            </a:endParaRPr>
          </a:p>
          <a:p>
            <a:pPr marL="0" indent="0" algn="ctr">
              <a:lnSpc>
                <a:spcPct val="100000"/>
              </a:lnSpc>
              <a:spcBef>
                <a:spcPts val="400"/>
              </a:spcBef>
              <a:buClr>
                <a:schemeClr val="lt2"/>
              </a:buClr>
              <a:buSzPts val="2000"/>
              <a:buNone/>
            </a:pPr>
            <a:r>
              <a:rPr lang="en-GB" sz="2000" dirty="0" err="1">
                <a:latin typeface="Garamond" panose="02020404030301010803" pitchFamily="18" charset="0"/>
              </a:rPr>
              <a:t>Fomina</a:t>
            </a:r>
            <a:r>
              <a:rPr lang="en-GB" sz="2000" dirty="0">
                <a:latin typeface="Garamond" panose="02020404030301010803" pitchFamily="18" charset="0"/>
              </a:rPr>
              <a:t> &amp; </a:t>
            </a:r>
            <a:r>
              <a:rPr lang="en-GB" sz="2000" dirty="0" err="1">
                <a:latin typeface="Garamond" panose="02020404030301010803" pitchFamily="18" charset="0"/>
              </a:rPr>
              <a:t>Merkulova</a:t>
            </a:r>
            <a:r>
              <a:rPr lang="en-GB" sz="2000" dirty="0">
                <a:latin typeface="Garamond" panose="02020404030301010803" pitchFamily="18" charset="0"/>
              </a:rPr>
              <a:t> (2000) believe that songs/song lyrics can help to </a:t>
            </a:r>
            <a:r>
              <a:rPr lang="en-GB" sz="2000" b="1" dirty="0">
                <a:latin typeface="Garamond" panose="02020404030301010803" pitchFamily="18" charset="0"/>
              </a:rPr>
              <a:t>reinforce grammar patterns</a:t>
            </a:r>
            <a:r>
              <a:rPr lang="en-GB" sz="2000" dirty="0">
                <a:latin typeface="Garamond" panose="02020404030301010803" pitchFamily="18" charset="0"/>
              </a:rPr>
              <a:t>.                                                                      Bartle (1962) and </a:t>
            </a:r>
            <a:r>
              <a:rPr lang="en-GB" sz="2000" dirty="0" err="1">
                <a:latin typeface="Garamond" panose="02020404030301010803" pitchFamily="18" charset="0"/>
              </a:rPr>
              <a:t>Saricoban</a:t>
            </a:r>
            <a:r>
              <a:rPr lang="en-GB" sz="2000" dirty="0">
                <a:latin typeface="Garamond" panose="02020404030301010803" pitchFamily="18" charset="0"/>
              </a:rPr>
              <a:t> &amp; </a:t>
            </a:r>
            <a:r>
              <a:rPr lang="en-GB" sz="2000" dirty="0" err="1">
                <a:latin typeface="Garamond" panose="02020404030301010803" pitchFamily="18" charset="0"/>
              </a:rPr>
              <a:t>Metin</a:t>
            </a:r>
            <a:r>
              <a:rPr lang="en-GB" sz="2000" dirty="0">
                <a:latin typeface="Garamond" panose="02020404030301010803" pitchFamily="18" charset="0"/>
              </a:rPr>
              <a:t> (2000) emphasise the myriad of uses for grammar found in song lyrics. </a:t>
            </a:r>
          </a:p>
          <a:p>
            <a:pPr marL="0" indent="0" algn="ctr">
              <a:lnSpc>
                <a:spcPct val="100000"/>
              </a:lnSpc>
              <a:spcBef>
                <a:spcPts val="400"/>
              </a:spcBef>
              <a:buClr>
                <a:schemeClr val="lt1"/>
              </a:buClr>
              <a:buSzPts val="2000"/>
              <a:buNone/>
            </a:pPr>
            <a:endParaRPr lang="en-GB" sz="2000" dirty="0">
              <a:latin typeface="Garamond" panose="02020404030301010803" pitchFamily="18" charset="0"/>
            </a:endParaRPr>
          </a:p>
          <a:p>
            <a:pPr marL="0" indent="0" algn="ctr">
              <a:lnSpc>
                <a:spcPct val="100000"/>
              </a:lnSpc>
              <a:spcBef>
                <a:spcPts val="400"/>
              </a:spcBef>
              <a:buClr>
                <a:srgbClr val="FF0000"/>
              </a:buClr>
              <a:buSzPts val="2000"/>
              <a:buNone/>
            </a:pPr>
            <a:r>
              <a:rPr lang="en-GB" sz="2000" b="1" u="sng" dirty="0">
                <a:latin typeface="Garamond" panose="02020404030301010803" pitchFamily="18" charset="0"/>
              </a:rPr>
              <a:t>Pronunciation</a:t>
            </a:r>
            <a:endParaRPr lang="en-GB" sz="2000" dirty="0">
              <a:latin typeface="Garamond" panose="02020404030301010803" pitchFamily="18" charset="0"/>
            </a:endParaRPr>
          </a:p>
          <a:p>
            <a:pPr marL="0" indent="0" algn="ctr">
              <a:lnSpc>
                <a:spcPct val="100000"/>
              </a:lnSpc>
              <a:spcBef>
                <a:spcPts val="400"/>
              </a:spcBef>
              <a:buClr>
                <a:schemeClr val="lt1"/>
              </a:buClr>
              <a:buSzPts val="2000"/>
              <a:buNone/>
            </a:pPr>
            <a:r>
              <a:rPr lang="en-GB" sz="2000" dirty="0">
                <a:latin typeface="Garamond" panose="02020404030301010803" pitchFamily="18" charset="0"/>
              </a:rPr>
              <a:t> </a:t>
            </a:r>
            <a:r>
              <a:rPr lang="en-GB" sz="2000" dirty="0" err="1">
                <a:latin typeface="Garamond" panose="02020404030301010803" pitchFamily="18" charset="0"/>
              </a:rPr>
              <a:t>Spicher</a:t>
            </a:r>
            <a:r>
              <a:rPr lang="en-GB" sz="2000" dirty="0">
                <a:latin typeface="Garamond" panose="02020404030301010803" pitchFamily="18" charset="0"/>
              </a:rPr>
              <a:t> and Sweeney (2007) - </a:t>
            </a:r>
            <a:r>
              <a:rPr lang="en-GB" sz="2000" b="1" dirty="0">
                <a:latin typeface="Garamond" panose="02020404030301010803" pitchFamily="18" charset="0"/>
              </a:rPr>
              <a:t>aid pronunciation and spoken fluency practice</a:t>
            </a:r>
            <a:r>
              <a:rPr lang="en-GB" sz="2000" dirty="0">
                <a:latin typeface="Garamond" panose="02020404030301010803" pitchFamily="18" charset="0"/>
              </a:rPr>
              <a:t>. </a:t>
            </a:r>
            <a:r>
              <a:rPr lang="en-GB" sz="2000" dirty="0" err="1">
                <a:latin typeface="Garamond" panose="02020404030301010803" pitchFamily="18" charset="0"/>
              </a:rPr>
              <a:t>Fomino</a:t>
            </a:r>
            <a:r>
              <a:rPr lang="en-GB" sz="2000" dirty="0">
                <a:latin typeface="Garamond" panose="02020404030301010803" pitchFamily="18" charset="0"/>
              </a:rPr>
              <a:t> (2002) - intonation and fluency. </a:t>
            </a:r>
            <a:r>
              <a:rPr lang="en-GB" sz="2000" dirty="0" err="1">
                <a:latin typeface="Garamond" panose="02020404030301010803" pitchFamily="18" charset="0"/>
              </a:rPr>
              <a:t>Schoepp</a:t>
            </a:r>
            <a:r>
              <a:rPr lang="en-GB" sz="2000" dirty="0">
                <a:latin typeface="Garamond" panose="02020404030301010803" pitchFamily="18" charset="0"/>
              </a:rPr>
              <a:t> (2001) - receptive listening practice. </a:t>
            </a:r>
            <a:r>
              <a:rPr lang="en-GB" sz="2000" dirty="0" err="1">
                <a:latin typeface="Garamond" panose="02020404030301010803" pitchFamily="18" charset="0"/>
              </a:rPr>
              <a:t>Tumanov</a:t>
            </a:r>
            <a:r>
              <a:rPr lang="en-GB" sz="2000" dirty="0">
                <a:latin typeface="Garamond" panose="02020404030301010803" pitchFamily="18" charset="0"/>
              </a:rPr>
              <a:t>, (1986) talks of their use with phonological skills and pronunciation. </a:t>
            </a:r>
            <a:r>
              <a:rPr lang="en-GB" sz="2000" dirty="0" err="1">
                <a:latin typeface="Garamond" panose="02020404030301010803" pitchFamily="18" charset="0"/>
              </a:rPr>
              <a:t>Fomina</a:t>
            </a:r>
            <a:r>
              <a:rPr lang="en-GB" sz="2000" dirty="0">
                <a:latin typeface="Garamond" panose="02020404030301010803" pitchFamily="18" charset="0"/>
              </a:rPr>
              <a:t> &amp; </a:t>
            </a:r>
            <a:r>
              <a:rPr lang="en-GB" sz="2000" dirty="0" err="1">
                <a:latin typeface="Garamond" panose="02020404030301010803" pitchFamily="18" charset="0"/>
              </a:rPr>
              <a:t>Merkulova</a:t>
            </a:r>
            <a:r>
              <a:rPr lang="en-GB" sz="2000" dirty="0">
                <a:latin typeface="Garamond" panose="02020404030301010803" pitchFamily="18" charset="0"/>
              </a:rPr>
              <a:t> (2000) believe that songs can help experiment with intonation patterns. </a:t>
            </a:r>
          </a:p>
          <a:p>
            <a:pPr marL="342900" indent="-215900" algn="ctr">
              <a:lnSpc>
                <a:spcPct val="100000"/>
              </a:lnSpc>
              <a:spcBef>
                <a:spcPts val="400"/>
              </a:spcBef>
              <a:buClr>
                <a:schemeClr val="lt1"/>
              </a:buClr>
              <a:buSzPts val="2000"/>
              <a:buNone/>
            </a:pPr>
            <a:endParaRPr lang="en-GB" sz="2000" b="1" u="sng" dirty="0">
              <a:latin typeface="Garamond" panose="02020404030301010803" pitchFamily="18" charset="0"/>
            </a:endParaRPr>
          </a:p>
          <a:p>
            <a:pPr marL="0" indent="0" algn="ctr">
              <a:lnSpc>
                <a:spcPct val="100000"/>
              </a:lnSpc>
              <a:spcBef>
                <a:spcPts val="400"/>
              </a:spcBef>
              <a:buClr>
                <a:srgbClr val="FF0000"/>
              </a:buClr>
              <a:buSzPts val="2000"/>
              <a:buNone/>
            </a:pPr>
            <a:r>
              <a:rPr lang="en-GB" sz="2000" b="1" u="sng" dirty="0">
                <a:latin typeface="Garamond" panose="02020404030301010803" pitchFamily="18" charset="0"/>
              </a:rPr>
              <a:t>Vocabulary </a:t>
            </a:r>
            <a:endParaRPr lang="en-GB" sz="2000" dirty="0">
              <a:latin typeface="Garamond" panose="02020404030301010803" pitchFamily="18" charset="0"/>
            </a:endParaRPr>
          </a:p>
          <a:p>
            <a:pPr marL="0" indent="0" algn="ctr">
              <a:lnSpc>
                <a:spcPct val="100000"/>
              </a:lnSpc>
              <a:spcBef>
                <a:spcPts val="400"/>
              </a:spcBef>
              <a:buClr>
                <a:schemeClr val="lt2"/>
              </a:buClr>
              <a:buSzPts val="2000"/>
              <a:buNone/>
            </a:pPr>
            <a:r>
              <a:rPr lang="en-GB" sz="2000" dirty="0" err="1">
                <a:latin typeface="Garamond" panose="02020404030301010803" pitchFamily="18" charset="0"/>
              </a:rPr>
              <a:t>Fomina</a:t>
            </a:r>
            <a:r>
              <a:rPr lang="en-GB" sz="2000" dirty="0">
                <a:latin typeface="Garamond" panose="02020404030301010803" pitchFamily="18" charset="0"/>
              </a:rPr>
              <a:t> &amp; </a:t>
            </a:r>
            <a:r>
              <a:rPr lang="en-GB" sz="2000" dirty="0" err="1">
                <a:latin typeface="Garamond" panose="02020404030301010803" pitchFamily="18" charset="0"/>
              </a:rPr>
              <a:t>Merkulova</a:t>
            </a:r>
            <a:r>
              <a:rPr lang="en-GB" sz="2000" dirty="0">
                <a:latin typeface="Garamond" panose="02020404030301010803" pitchFamily="18" charset="0"/>
              </a:rPr>
              <a:t> (2000) &amp; </a:t>
            </a:r>
            <a:r>
              <a:rPr lang="en-GB" sz="2000" dirty="0" err="1">
                <a:latin typeface="Garamond" panose="02020404030301010803" pitchFamily="18" charset="0"/>
              </a:rPr>
              <a:t>Saricoban</a:t>
            </a:r>
            <a:r>
              <a:rPr lang="en-GB" sz="2000" dirty="0">
                <a:latin typeface="Garamond" panose="02020404030301010803" pitchFamily="18" charset="0"/>
              </a:rPr>
              <a:t> &amp; </a:t>
            </a:r>
            <a:r>
              <a:rPr lang="en-GB" sz="2000" dirty="0" err="1">
                <a:latin typeface="Garamond" panose="02020404030301010803" pitchFamily="18" charset="0"/>
              </a:rPr>
              <a:t>Metin</a:t>
            </a:r>
            <a:r>
              <a:rPr lang="en-GB" sz="2000" dirty="0">
                <a:latin typeface="Garamond" panose="02020404030301010803" pitchFamily="18" charset="0"/>
              </a:rPr>
              <a:t> (2000) believe that songs/song lyrics can help </a:t>
            </a:r>
            <a:r>
              <a:rPr lang="en-GB" sz="2000" b="1" dirty="0">
                <a:latin typeface="Garamond" panose="02020404030301010803" pitchFamily="18" charset="0"/>
              </a:rPr>
              <a:t>aid vocabulary both receptively &amp; productively</a:t>
            </a:r>
            <a:r>
              <a:rPr lang="en-GB" sz="2000" dirty="0">
                <a:latin typeface="Garamond" panose="02020404030301010803" pitchFamily="18" charset="0"/>
              </a:rPr>
              <a:t>.  Polyglot Benny Lewis  talks of “language hacking” - the picking up of essential words &amp; phrases which he believes is well achieved through songs. </a:t>
            </a:r>
          </a:p>
          <a:p>
            <a:pPr marL="0" indent="0" algn="ctr">
              <a:lnSpc>
                <a:spcPct val="100000"/>
              </a:lnSpc>
              <a:spcBef>
                <a:spcPts val="400"/>
              </a:spcBef>
              <a:buClr>
                <a:schemeClr val="lt1"/>
              </a:buClr>
              <a:buSzPts val="2000"/>
              <a:buNone/>
            </a:pPr>
            <a:endParaRPr lang="en-GB" sz="2000" b="1" dirty="0">
              <a:latin typeface="Garamond" panose="02020404030301010803" pitchFamily="18" charset="0"/>
            </a:endParaRPr>
          </a:p>
          <a:p>
            <a:pPr marL="0" indent="0" algn="ctr">
              <a:lnSpc>
                <a:spcPct val="100000"/>
              </a:lnSpc>
              <a:spcBef>
                <a:spcPts val="400"/>
              </a:spcBef>
              <a:buClr>
                <a:srgbClr val="FF0000"/>
              </a:buClr>
              <a:buSzPts val="2000"/>
              <a:buNone/>
            </a:pPr>
            <a:r>
              <a:rPr lang="en-GB" sz="2000" b="1" u="sng" dirty="0">
                <a:latin typeface="Garamond" panose="02020404030301010803" pitchFamily="18" charset="0"/>
              </a:rPr>
              <a:t>Miscellaneous</a:t>
            </a:r>
            <a:r>
              <a:rPr lang="en-GB" sz="2000" b="1" dirty="0">
                <a:latin typeface="Garamond" panose="02020404030301010803" pitchFamily="18" charset="0"/>
              </a:rPr>
              <a:t> </a:t>
            </a:r>
            <a:endParaRPr lang="en-GB" sz="2000" dirty="0">
              <a:latin typeface="Garamond" panose="02020404030301010803" pitchFamily="18" charset="0"/>
            </a:endParaRPr>
          </a:p>
          <a:p>
            <a:pPr marL="0" indent="0" algn="ctr">
              <a:lnSpc>
                <a:spcPct val="100000"/>
              </a:lnSpc>
              <a:spcBef>
                <a:spcPts val="400"/>
              </a:spcBef>
              <a:buClr>
                <a:schemeClr val="lt2"/>
              </a:buClr>
              <a:buSzPts val="2000"/>
              <a:buNone/>
            </a:pPr>
            <a:r>
              <a:rPr lang="en-GB" sz="2000" dirty="0">
                <a:latin typeface="Garamond" panose="02020404030301010803" pitchFamily="18" charset="0"/>
              </a:rPr>
              <a:t>Maxim (2000) talks of the </a:t>
            </a:r>
            <a:r>
              <a:rPr lang="en-GB" sz="2000" b="1" dirty="0">
                <a:latin typeface="Garamond" panose="02020404030301010803" pitchFamily="18" charset="0"/>
              </a:rPr>
              <a:t>cultural understanding </a:t>
            </a:r>
            <a:r>
              <a:rPr lang="en-GB" sz="2000" dirty="0">
                <a:latin typeface="Garamond" panose="02020404030301010803" pitchFamily="18" charset="0"/>
              </a:rPr>
              <a:t>that can be gleamed from a song. Other areas of practise include listening comprehension and speaking </a:t>
            </a:r>
            <a:r>
              <a:rPr lang="en-GB" sz="2000" dirty="0" err="1">
                <a:latin typeface="Garamond" panose="02020404030301010803" pitchFamily="18" charset="0"/>
              </a:rPr>
              <a:t>Huy</a:t>
            </a:r>
            <a:r>
              <a:rPr lang="en-GB" sz="2000" dirty="0">
                <a:latin typeface="Garamond" panose="02020404030301010803" pitchFamily="18" charset="0"/>
              </a:rPr>
              <a:t> Le &amp; </a:t>
            </a:r>
            <a:r>
              <a:rPr lang="en-GB" sz="2000" dirty="0" err="1">
                <a:latin typeface="Garamond" panose="02020404030301010803" pitchFamily="18" charset="0"/>
              </a:rPr>
              <a:t>Krisch</a:t>
            </a:r>
            <a:r>
              <a:rPr lang="en-GB" sz="2000" dirty="0">
                <a:latin typeface="Garamond" panose="02020404030301010803" pitchFamily="18" charset="0"/>
              </a:rPr>
              <a:t> (2008) reading and literacy </a:t>
            </a:r>
            <a:r>
              <a:rPr lang="en-GB" sz="2000" dirty="0" err="1">
                <a:latin typeface="Garamond" panose="02020404030301010803" pitchFamily="18" charset="0"/>
              </a:rPr>
              <a:t>Lems</a:t>
            </a:r>
            <a:r>
              <a:rPr lang="en-GB" sz="2000" dirty="0">
                <a:latin typeface="Garamond" panose="02020404030301010803" pitchFamily="18" charset="0"/>
              </a:rPr>
              <a:t> (2002)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3759-D678-46C8-A6CC-9204C742626B}"/>
              </a:ext>
            </a:extLst>
          </p:cNvPr>
          <p:cNvSpPr>
            <a:spLocks noGrp="1"/>
          </p:cNvSpPr>
          <p:nvPr>
            <p:ph type="title"/>
          </p:nvPr>
        </p:nvSpPr>
        <p:spPr>
          <a:xfrm>
            <a:off x="202334" y="-181115"/>
            <a:ext cx="6072006" cy="1956841"/>
          </a:xfrm>
        </p:spPr>
        <p:txBody>
          <a:bodyPr anchor="b">
            <a:normAutofit/>
          </a:bodyPr>
          <a:lstStyle/>
          <a:p>
            <a:pPr>
              <a:lnSpc>
                <a:spcPct val="90000"/>
              </a:lnSpc>
            </a:pPr>
            <a:r>
              <a:rPr lang="en-GB" sz="4000" u="sng" dirty="0"/>
              <a:t>Mondegreens in action</a:t>
            </a:r>
            <a:br>
              <a:rPr lang="en-GB" sz="3100" dirty="0"/>
            </a:br>
            <a:r>
              <a:rPr lang="en-GB" sz="3100" dirty="0"/>
              <a:t> </a:t>
            </a:r>
            <a:br>
              <a:rPr lang="en-GB" sz="3100" dirty="0"/>
            </a:br>
            <a:r>
              <a:rPr lang="en-GB" sz="3100" i="1" dirty="0"/>
              <a:t>Yes, Today </a:t>
            </a:r>
            <a:r>
              <a:rPr lang="en-GB" sz="3100" dirty="0"/>
              <a:t>by Mark Hancock</a:t>
            </a:r>
          </a:p>
        </p:txBody>
      </p:sp>
      <p:sp>
        <p:nvSpPr>
          <p:cNvPr id="3" name="Content Placeholder 2">
            <a:extLst>
              <a:ext uri="{FF2B5EF4-FFF2-40B4-BE49-F238E27FC236}">
                <a16:creationId xmlns:a16="http://schemas.microsoft.com/office/drawing/2014/main" id="{29A49ED3-73BD-4B57-AB32-F641FDB7BD69}"/>
              </a:ext>
            </a:extLst>
          </p:cNvPr>
          <p:cNvSpPr>
            <a:spLocks noGrp="1"/>
          </p:cNvSpPr>
          <p:nvPr>
            <p:ph idx="1"/>
          </p:nvPr>
        </p:nvSpPr>
        <p:spPr>
          <a:xfrm>
            <a:off x="202333" y="2005220"/>
            <a:ext cx="6558389" cy="3813502"/>
          </a:xfrm>
        </p:spPr>
        <p:txBody>
          <a:bodyPr>
            <a:normAutofit/>
          </a:bodyPr>
          <a:lstStyle/>
          <a:p>
            <a:pPr marL="0" indent="0">
              <a:buNone/>
            </a:pPr>
            <a:r>
              <a:rPr lang="en-GB" sz="1800" dirty="0">
                <a:latin typeface="Cambria" panose="02040503050406030204" pitchFamily="18" charset="0"/>
                <a:ea typeface="Cambria" panose="02040503050406030204" pitchFamily="18" charset="0"/>
                <a:hlinkClick r:id="rId2"/>
              </a:rPr>
              <a:t>https://www.youtube.com/watch?v=P1VN6rxXtKY</a:t>
            </a:r>
            <a:endParaRPr lang="en-GB" sz="1800" dirty="0">
              <a:latin typeface="Cambria" panose="02040503050406030204" pitchFamily="18" charset="0"/>
              <a:ea typeface="Cambria" panose="02040503050406030204" pitchFamily="18" charset="0"/>
            </a:endParaRPr>
          </a:p>
          <a:p>
            <a:pPr marL="0" indent="0">
              <a:buNone/>
            </a:pPr>
            <a:endParaRPr lang="en-GB" sz="1800" dirty="0">
              <a:latin typeface="Cambria" panose="02040503050406030204" pitchFamily="18" charset="0"/>
              <a:ea typeface="Cambria" panose="02040503050406030204" pitchFamily="18" charset="0"/>
            </a:endParaRPr>
          </a:p>
          <a:p>
            <a:pPr marL="0" indent="0">
              <a:buNone/>
            </a:pPr>
            <a:r>
              <a:rPr lang="en-GB" sz="1800" dirty="0">
                <a:latin typeface="Cambria" panose="02040503050406030204" pitchFamily="18" charset="0"/>
                <a:ea typeface="Cambria" panose="02040503050406030204" pitchFamily="18" charset="0"/>
                <a:hlinkClick r:id="rId3"/>
              </a:rPr>
              <a:t>http://hancockmcdonald.com/sites/hancockmcdonald.com/files/file-downloads/Wrong%20Lyrics%20lesson.pdf</a:t>
            </a:r>
            <a:endParaRPr lang="en-GB" sz="1800" dirty="0">
              <a:latin typeface="Cambria" panose="02040503050406030204" pitchFamily="18" charset="0"/>
              <a:ea typeface="Cambria" panose="02040503050406030204" pitchFamily="18" charset="0"/>
            </a:endParaRPr>
          </a:p>
          <a:p>
            <a:pPr marL="0" indent="0">
              <a:buNone/>
            </a:pPr>
            <a:endParaRPr lang="en-GB" sz="1800" dirty="0">
              <a:latin typeface="Cambria" panose="02040503050406030204" pitchFamily="18" charset="0"/>
              <a:ea typeface="Cambria" panose="02040503050406030204" pitchFamily="18" charset="0"/>
            </a:endParaRPr>
          </a:p>
          <a:p>
            <a:pPr marL="0" indent="0">
              <a:buNone/>
            </a:pPr>
            <a:r>
              <a:rPr lang="en-GB" sz="1800" dirty="0">
                <a:latin typeface="Cambria" panose="02040503050406030204" pitchFamily="18" charset="0"/>
                <a:ea typeface="Cambria" panose="02040503050406030204" pitchFamily="18" charset="0"/>
              </a:rPr>
              <a:t>Follow the instructions – the video and lesson ideas can be found here - </a:t>
            </a:r>
            <a:r>
              <a:rPr lang="en-GB" sz="1800" dirty="0">
                <a:latin typeface="Cambria" panose="02040503050406030204" pitchFamily="18" charset="0"/>
                <a:ea typeface="Cambria" panose="02040503050406030204" pitchFamily="18" charset="0"/>
                <a:hlinkClick r:id="rId4"/>
              </a:rPr>
              <a:t>http://hancockmcdonald.com/materials/wrong-lyrics-1</a:t>
            </a:r>
            <a:endParaRPr lang="en-GB" sz="1800" dirty="0">
              <a:latin typeface="Cambria" panose="02040503050406030204" pitchFamily="18" charset="0"/>
              <a:ea typeface="Cambria" panose="02040503050406030204" pitchFamily="18" charset="0"/>
            </a:endParaRPr>
          </a:p>
          <a:p>
            <a:pPr marL="0" indent="0">
              <a:buNone/>
            </a:pPr>
            <a:endParaRPr lang="en-GB" sz="1800" dirty="0">
              <a:latin typeface="Cambria" panose="02040503050406030204" pitchFamily="18" charset="0"/>
              <a:ea typeface="Cambria" panose="02040503050406030204" pitchFamily="18" charset="0"/>
            </a:endParaRPr>
          </a:p>
          <a:p>
            <a:pPr marL="0" indent="0">
              <a:buNone/>
            </a:pPr>
            <a:endParaRPr lang="en-GB" dirty="0"/>
          </a:p>
        </p:txBody>
      </p:sp>
      <p:pic>
        <p:nvPicPr>
          <p:cNvPr id="5" name="Picture 4">
            <a:extLst>
              <a:ext uri="{FF2B5EF4-FFF2-40B4-BE49-F238E27FC236}">
                <a16:creationId xmlns:a16="http://schemas.microsoft.com/office/drawing/2014/main" id="{0FA9C953-14B4-4A7A-B302-DCD7BB6921D3}"/>
              </a:ext>
            </a:extLst>
          </p:cNvPr>
          <p:cNvPicPr>
            <a:picLocks noChangeAspect="1"/>
          </p:cNvPicPr>
          <p:nvPr/>
        </p:nvPicPr>
        <p:blipFill rotWithShape="1">
          <a:blip r:embed="rId5">
            <a:extLst>
              <a:ext uri="{28A0092B-C50C-407E-A947-70E740481C1C}">
                <a14:useLocalDpi xmlns:a14="http://schemas.microsoft.com/office/drawing/2010/main" val="0"/>
              </a:ext>
            </a:extLst>
          </a:blip>
          <a:srcRect l="3083" r="3633" b="-2"/>
          <a:stretch/>
        </p:blipFill>
        <p:spPr>
          <a:xfrm>
            <a:off x="6937621" y="10"/>
            <a:ext cx="525285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a:extLst>
              <a:ext uri="{FF2B5EF4-FFF2-40B4-BE49-F238E27FC236}">
                <a16:creationId xmlns:a16="http://schemas.microsoft.com/office/drawing/2014/main" id="{B1A157A8-1BBE-4DE9-83F4-7A3F6E5C436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40867" y="5140812"/>
            <a:ext cx="1521014" cy="1376720"/>
          </a:xfrm>
          <a:prstGeom prst="rect">
            <a:avLst/>
          </a:prstGeom>
          <a:noFill/>
          <a:ln>
            <a:noFill/>
          </a:ln>
        </p:spPr>
      </p:pic>
    </p:spTree>
    <p:extLst>
      <p:ext uri="{BB962C8B-B14F-4D97-AF65-F5344CB8AC3E}">
        <p14:creationId xmlns:p14="http://schemas.microsoft.com/office/powerpoint/2010/main" val="294307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D0D-953B-4B89-A694-16B5D2C17C20}"/>
              </a:ext>
            </a:extLst>
          </p:cNvPr>
          <p:cNvSpPr>
            <a:spLocks noGrp="1"/>
          </p:cNvSpPr>
          <p:nvPr>
            <p:ph type="title"/>
          </p:nvPr>
        </p:nvSpPr>
        <p:spPr>
          <a:xfrm>
            <a:off x="68094" y="102478"/>
            <a:ext cx="12123906" cy="1325563"/>
          </a:xfrm>
        </p:spPr>
        <p:txBody>
          <a:bodyPr>
            <a:normAutofit fontScale="90000"/>
          </a:bodyPr>
          <a:lstStyle/>
          <a:p>
            <a:pPr algn="ctr"/>
            <a:br>
              <a:rPr lang="en-GB" dirty="0">
                <a:latin typeface="Modern Love" panose="04090805081005020601" pitchFamily="82" charset="0"/>
              </a:rPr>
            </a:br>
            <a:br>
              <a:rPr lang="en-GB" dirty="0">
                <a:latin typeface="Modern Love" panose="04090805081005020601" pitchFamily="82" charset="0"/>
              </a:rPr>
            </a:br>
            <a:br>
              <a:rPr lang="en-GB" dirty="0">
                <a:latin typeface="Modern Love" panose="04090805081005020601" pitchFamily="82" charset="0"/>
              </a:rPr>
            </a:br>
            <a:r>
              <a:rPr lang="en-GB" dirty="0">
                <a:latin typeface="Modern Love" panose="04090805081005020601" pitchFamily="82" charset="0"/>
              </a:rPr>
              <a:t>A (not very complete) list of songs and their language areas</a:t>
            </a:r>
            <a:br>
              <a:rPr lang="en-GB" dirty="0">
                <a:latin typeface="Modern Love" panose="04090805081005020601" pitchFamily="82" charset="0"/>
              </a:rPr>
            </a:br>
            <a:r>
              <a:rPr lang="en-GB" dirty="0">
                <a:latin typeface="Modern Love" panose="04090805081005020601" pitchFamily="82" charset="0"/>
              </a:rPr>
              <a:t> Common grammar areas tenses etc</a:t>
            </a:r>
            <a:r>
              <a:rPr lang="en-GB" dirty="0"/>
              <a:t>. </a:t>
            </a:r>
            <a:br>
              <a:rPr lang="en-GB" dirty="0"/>
            </a:br>
            <a:br>
              <a:rPr lang="en-GB" dirty="0"/>
            </a:br>
            <a:r>
              <a:rPr lang="en-GB" sz="3100" dirty="0">
                <a:latin typeface="Cambria" panose="02040503050406030204" pitchFamily="18" charset="0"/>
                <a:ea typeface="Cambria" panose="02040503050406030204" pitchFamily="18" charset="0"/>
              </a:rPr>
              <a:t>These are not easy to find and I’ve never had the time to work on one to busy writing materials ;) but It’s a starter for you to add to.</a:t>
            </a:r>
          </a:p>
        </p:txBody>
      </p:sp>
      <p:graphicFrame>
        <p:nvGraphicFramePr>
          <p:cNvPr id="10" name="Table 10">
            <a:extLst>
              <a:ext uri="{FF2B5EF4-FFF2-40B4-BE49-F238E27FC236}">
                <a16:creationId xmlns:a16="http://schemas.microsoft.com/office/drawing/2014/main" id="{E9BDF54B-F314-43BF-8DE6-B20B06C672D0}"/>
              </a:ext>
            </a:extLst>
          </p:cNvPr>
          <p:cNvGraphicFramePr>
            <a:graphicFrameLocks noGrp="1"/>
          </p:cNvGraphicFramePr>
          <p:nvPr>
            <p:ph idx="1"/>
          </p:nvPr>
        </p:nvGraphicFramePr>
        <p:xfrm>
          <a:off x="790852" y="3624722"/>
          <a:ext cx="10610296" cy="3130800"/>
        </p:xfrm>
        <a:graphic>
          <a:graphicData uri="http://schemas.openxmlformats.org/drawingml/2006/table">
            <a:tbl>
              <a:tblPr firstRow="1" bandRow="1">
                <a:tableStyleId>{5C22544A-7EE6-4342-B048-85BDC9FD1C3A}</a:tableStyleId>
              </a:tblPr>
              <a:tblGrid>
                <a:gridCol w="2302631">
                  <a:extLst>
                    <a:ext uri="{9D8B030D-6E8A-4147-A177-3AD203B41FA5}">
                      <a16:colId xmlns:a16="http://schemas.microsoft.com/office/drawing/2014/main" val="2802603194"/>
                    </a:ext>
                  </a:extLst>
                </a:gridCol>
                <a:gridCol w="8307665">
                  <a:extLst>
                    <a:ext uri="{9D8B030D-6E8A-4147-A177-3AD203B41FA5}">
                      <a16:colId xmlns:a16="http://schemas.microsoft.com/office/drawing/2014/main" val="2866673902"/>
                    </a:ext>
                  </a:extLst>
                </a:gridCol>
              </a:tblGrid>
              <a:tr h="345494">
                <a:tc>
                  <a:txBody>
                    <a:bodyPr/>
                    <a:lstStyle/>
                    <a:p>
                      <a:r>
                        <a:rPr lang="en-GB" dirty="0"/>
                        <a:t>Grammar structures</a:t>
                      </a:r>
                    </a:p>
                  </a:txBody>
                  <a:tcPr/>
                </a:tc>
                <a:tc>
                  <a:txBody>
                    <a:bodyPr/>
                    <a:lstStyle/>
                    <a:p>
                      <a:r>
                        <a:rPr lang="en-GB" dirty="0"/>
                        <a:t>Name of songs…artists are easy to Google</a:t>
                      </a:r>
                    </a:p>
                  </a:txBody>
                  <a:tcPr/>
                </a:tc>
                <a:extLst>
                  <a:ext uri="{0D108BD9-81ED-4DB2-BD59-A6C34878D82A}">
                    <a16:rowId xmlns:a16="http://schemas.microsoft.com/office/drawing/2014/main" val="1224963621"/>
                  </a:ext>
                </a:extLst>
              </a:tr>
              <a:tr h="345494">
                <a:tc>
                  <a:txBody>
                    <a:bodyPr/>
                    <a:lstStyle/>
                    <a:p>
                      <a:r>
                        <a:rPr lang="en-GB" sz="1400" i="1" dirty="0">
                          <a:latin typeface="+mn-lt"/>
                        </a:rPr>
                        <a:t>Present simple</a:t>
                      </a:r>
                    </a:p>
                  </a:txBody>
                  <a:tcPr/>
                </a:tc>
                <a:tc>
                  <a:txBody>
                    <a:bodyPr/>
                    <a:lstStyle/>
                    <a:p>
                      <a:r>
                        <a:rPr lang="en-GB" sz="1400" i="1" dirty="0">
                          <a:latin typeface="+mn-lt"/>
                        </a:rPr>
                        <a:t>You are my Sunshine, Little Boxes, Let it Be, My Bonnie, </a:t>
                      </a:r>
                      <a:r>
                        <a:rPr lang="en-GB" sz="1400" i="1" kern="1200" dirty="0">
                          <a:solidFill>
                            <a:srgbClr val="000000"/>
                          </a:solidFill>
                          <a:effectLst/>
                          <a:latin typeface="+mn-lt"/>
                          <a:ea typeface="Times New Roman" panose="02020603050405020304" pitchFamily="18" charset="0"/>
                          <a:cs typeface="Times New Roman" panose="02020603050405020304" pitchFamily="18" charset="0"/>
                        </a:rPr>
                        <a:t>She Loves You </a:t>
                      </a:r>
                      <a:endParaRPr lang="en-GB" sz="1400" i="1" dirty="0">
                        <a:latin typeface="+mn-lt"/>
                      </a:endParaRPr>
                    </a:p>
                  </a:txBody>
                  <a:tcPr/>
                </a:tc>
                <a:extLst>
                  <a:ext uri="{0D108BD9-81ED-4DB2-BD59-A6C34878D82A}">
                    <a16:rowId xmlns:a16="http://schemas.microsoft.com/office/drawing/2014/main" val="1645991781"/>
                  </a:ext>
                </a:extLst>
              </a:tr>
              <a:tr h="346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mn-lt"/>
                        </a:rPr>
                        <a:t>Past simple</a:t>
                      </a:r>
                    </a:p>
                  </a:txBody>
                  <a:tcPr/>
                </a:tc>
                <a:tc>
                  <a:txBody>
                    <a:bodyPr/>
                    <a:lstStyle/>
                    <a:p>
                      <a:r>
                        <a:rPr lang="en-GB" sz="1400" i="1" dirty="0">
                          <a:latin typeface="+mn-lt"/>
                        </a:rPr>
                        <a:t>A Day In the Life, Yesterday , Yellow submarine, </a:t>
                      </a:r>
                    </a:p>
                  </a:txBody>
                  <a:tcPr/>
                </a:tc>
                <a:extLst>
                  <a:ext uri="{0D108BD9-81ED-4DB2-BD59-A6C34878D82A}">
                    <a16:rowId xmlns:a16="http://schemas.microsoft.com/office/drawing/2014/main" val="2781341445"/>
                  </a:ext>
                </a:extLst>
              </a:tr>
              <a:tr h="345494">
                <a:tc>
                  <a:txBody>
                    <a:bodyPr/>
                    <a:lstStyle/>
                    <a:p>
                      <a:r>
                        <a:rPr lang="en-GB" sz="1400" i="1" dirty="0">
                          <a:latin typeface="+mn-lt"/>
                        </a:rPr>
                        <a:t>Future tenses</a:t>
                      </a:r>
                    </a:p>
                  </a:txBody>
                  <a:tcPr/>
                </a:tc>
                <a:tc>
                  <a:txBody>
                    <a:bodyPr/>
                    <a:lstStyle/>
                    <a:p>
                      <a:r>
                        <a:rPr lang="en-GB" sz="1400" i="1" dirty="0">
                          <a:latin typeface="+mn-lt"/>
                        </a:rPr>
                        <a:t>We Shall Overcome, I will survive, </a:t>
                      </a:r>
                    </a:p>
                  </a:txBody>
                  <a:tcPr/>
                </a:tc>
                <a:extLst>
                  <a:ext uri="{0D108BD9-81ED-4DB2-BD59-A6C34878D82A}">
                    <a16:rowId xmlns:a16="http://schemas.microsoft.com/office/drawing/2014/main" val="2299228092"/>
                  </a:ext>
                </a:extLst>
              </a:tr>
              <a:tr h="345494">
                <a:tc>
                  <a:txBody>
                    <a:bodyPr/>
                    <a:lstStyle/>
                    <a:p>
                      <a:r>
                        <a:rPr lang="en-GB" sz="1400" i="1" dirty="0">
                          <a:latin typeface="+mn-lt"/>
                        </a:rPr>
                        <a:t>Perfect tenses</a:t>
                      </a:r>
                    </a:p>
                  </a:txBody>
                  <a:tcPr/>
                </a:tc>
                <a:tc>
                  <a:txBody>
                    <a:bodyPr/>
                    <a:lstStyle/>
                    <a:p>
                      <a:r>
                        <a:rPr lang="en-GB" sz="1400" i="1" dirty="0">
                          <a:latin typeface="+mn-lt"/>
                        </a:rPr>
                        <a:t>Where Have All the Flowers Gone, I haven’t met you yet, </a:t>
                      </a:r>
                      <a:r>
                        <a:rPr lang="en-GB" sz="1400" i="1" kern="1200" dirty="0">
                          <a:solidFill>
                            <a:srgbClr val="000000"/>
                          </a:solidFill>
                          <a:effectLst/>
                          <a:latin typeface="+mn-lt"/>
                          <a:ea typeface="Times New Roman" panose="02020603050405020304" pitchFamily="18" charset="0"/>
                          <a:cs typeface="Times New Roman" panose="02020603050405020304" pitchFamily="18" charset="0"/>
                        </a:rPr>
                        <a:t>Goodbye by Lover </a:t>
                      </a:r>
                      <a:endParaRPr lang="en-GB" sz="1400" i="1" dirty="0">
                        <a:latin typeface="+mn-lt"/>
                      </a:endParaRPr>
                    </a:p>
                  </a:txBody>
                  <a:tcPr/>
                </a:tc>
                <a:extLst>
                  <a:ext uri="{0D108BD9-81ED-4DB2-BD59-A6C34878D82A}">
                    <a16:rowId xmlns:a16="http://schemas.microsoft.com/office/drawing/2014/main" val="3862365651"/>
                  </a:ext>
                </a:extLst>
              </a:tr>
              <a:tr h="34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mn-lt"/>
                        </a:rPr>
                        <a:t>Continuous (varied)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mn-lt"/>
                        </a:rPr>
                        <a:t>Sailing, </a:t>
                      </a:r>
                      <a:r>
                        <a:rPr lang="en-GB" sz="1400" i="1" kern="1200" dirty="0">
                          <a:solidFill>
                            <a:schemeClr val="dk1"/>
                          </a:solidFill>
                          <a:effectLst/>
                          <a:latin typeface="+mn-lt"/>
                          <a:ea typeface="+mn-ea"/>
                          <a:cs typeface="+mn-cs"/>
                        </a:rPr>
                        <a:t>Tom’s Diner </a:t>
                      </a:r>
                      <a:endParaRPr lang="en-GB" sz="1400" i="1" dirty="0">
                        <a:latin typeface="+mn-lt"/>
                      </a:endParaRPr>
                    </a:p>
                  </a:txBody>
                  <a:tcPr/>
                </a:tc>
                <a:extLst>
                  <a:ext uri="{0D108BD9-81ED-4DB2-BD59-A6C34878D82A}">
                    <a16:rowId xmlns:a16="http://schemas.microsoft.com/office/drawing/2014/main" val="1486458571"/>
                  </a:ext>
                </a:extLst>
              </a:tr>
              <a:tr h="34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mn-lt"/>
                        </a:rPr>
                        <a:t>Conditionals </a:t>
                      </a:r>
                    </a:p>
                  </a:txBody>
                  <a:tcPr/>
                </a:tc>
                <a:tc>
                  <a:txBody>
                    <a:bodyPr/>
                    <a:lstStyle/>
                    <a:p>
                      <a:r>
                        <a:rPr lang="en-GB" sz="1400" i="1" dirty="0">
                          <a:latin typeface="+mn-lt"/>
                        </a:rPr>
                        <a:t>If I Had a Hammer, With A Little Help From My Friends ; </a:t>
                      </a:r>
                      <a:r>
                        <a:rPr lang="en-GB" sz="1400" i="1" kern="1200" dirty="0">
                          <a:solidFill>
                            <a:schemeClr val="dk1"/>
                          </a:solidFill>
                          <a:effectLst/>
                          <a:latin typeface="+mn-lt"/>
                          <a:ea typeface="+mn-ea"/>
                          <a:cs typeface="+mn-cs"/>
                        </a:rPr>
                        <a:t>If you don’t know me by now, </a:t>
                      </a:r>
                      <a:r>
                        <a:rPr lang="en-GB" sz="1400" i="1" kern="1200" dirty="0">
                          <a:solidFill>
                            <a:srgbClr val="000000"/>
                          </a:solidFill>
                          <a:effectLst/>
                          <a:latin typeface="+mn-lt"/>
                          <a:ea typeface="Times New Roman" panose="02020603050405020304" pitchFamily="18" charset="0"/>
                          <a:cs typeface="Times New Roman" panose="02020603050405020304" pitchFamily="18" charset="0"/>
                        </a:rPr>
                        <a:t>If I were a Boy </a:t>
                      </a:r>
                      <a:r>
                        <a:rPr lang="en-GB" sz="1400" i="1" kern="1200" dirty="0">
                          <a:solidFill>
                            <a:schemeClr val="dk1"/>
                          </a:solidFill>
                          <a:effectLst/>
                          <a:latin typeface="+mn-lt"/>
                          <a:ea typeface="+mn-ea"/>
                          <a:cs typeface="+mn-cs"/>
                        </a:rPr>
                        <a:t> </a:t>
                      </a:r>
                      <a:endParaRPr lang="en-GB" sz="1400" i="1" dirty="0">
                        <a:latin typeface="+mn-lt"/>
                      </a:endParaRPr>
                    </a:p>
                  </a:txBody>
                  <a:tcPr/>
                </a:tc>
                <a:extLst>
                  <a:ext uri="{0D108BD9-81ED-4DB2-BD59-A6C34878D82A}">
                    <a16:rowId xmlns:a16="http://schemas.microsoft.com/office/drawing/2014/main" val="3843055399"/>
                  </a:ext>
                </a:extLst>
              </a:tr>
              <a:tr h="34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mn-lt"/>
                        </a:rPr>
                        <a:t>Imperatives </a:t>
                      </a:r>
                    </a:p>
                  </a:txBody>
                  <a:tcPr/>
                </a:tc>
                <a:tc>
                  <a:txBody>
                    <a:bodyPr/>
                    <a:lstStyle/>
                    <a:p>
                      <a:r>
                        <a:rPr lang="en-GB" sz="1400" i="1" dirty="0">
                          <a:latin typeface="+mn-lt"/>
                        </a:rPr>
                        <a:t>I Will Survive, You Can Leave Your Hat On, </a:t>
                      </a:r>
                    </a:p>
                  </a:txBody>
                  <a:tcPr/>
                </a:tc>
                <a:extLst>
                  <a:ext uri="{0D108BD9-81ED-4DB2-BD59-A6C34878D82A}">
                    <a16:rowId xmlns:a16="http://schemas.microsoft.com/office/drawing/2014/main" val="683320869"/>
                  </a:ext>
                </a:extLst>
              </a:tr>
              <a:tr h="345494">
                <a:tc>
                  <a:txBody>
                    <a:bodyPr/>
                    <a:lstStyle/>
                    <a:p>
                      <a:r>
                        <a:rPr lang="en-GB" sz="1400" i="1" dirty="0">
                          <a:latin typeface="+mn-lt"/>
                        </a:rPr>
                        <a:t>Questions </a:t>
                      </a:r>
                    </a:p>
                  </a:txBody>
                  <a:tcPr/>
                </a:tc>
                <a:tc>
                  <a:txBody>
                    <a:bodyPr/>
                    <a:lstStyle/>
                    <a:p>
                      <a:r>
                        <a:rPr lang="en-GB" sz="1400" i="1" dirty="0">
                          <a:latin typeface="+mn-lt"/>
                        </a:rPr>
                        <a:t>Who’s that Girl? What Have I Done to Deserve This? Blowing in the Wind, Where Have all the Flowers Gone? </a:t>
                      </a:r>
                    </a:p>
                  </a:txBody>
                  <a:tcPr/>
                </a:tc>
                <a:extLst>
                  <a:ext uri="{0D108BD9-81ED-4DB2-BD59-A6C34878D82A}">
                    <a16:rowId xmlns:a16="http://schemas.microsoft.com/office/drawing/2014/main" val="1923779660"/>
                  </a:ext>
                </a:extLst>
              </a:tr>
            </a:tbl>
          </a:graphicData>
        </a:graphic>
      </p:graphicFrame>
    </p:spTree>
    <p:extLst>
      <p:ext uri="{BB962C8B-B14F-4D97-AF65-F5344CB8AC3E}">
        <p14:creationId xmlns:p14="http://schemas.microsoft.com/office/powerpoint/2010/main" val="311369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D0D-953B-4B89-A694-16B5D2C17C20}"/>
              </a:ext>
            </a:extLst>
          </p:cNvPr>
          <p:cNvSpPr>
            <a:spLocks noGrp="1"/>
          </p:cNvSpPr>
          <p:nvPr>
            <p:ph type="title"/>
          </p:nvPr>
        </p:nvSpPr>
        <p:spPr>
          <a:xfrm>
            <a:off x="68094" y="151116"/>
            <a:ext cx="12123906" cy="1325563"/>
          </a:xfrm>
        </p:spPr>
        <p:txBody>
          <a:bodyPr>
            <a:normAutofit/>
          </a:bodyPr>
          <a:lstStyle/>
          <a:p>
            <a:pPr algn="ctr"/>
            <a:r>
              <a:rPr lang="en-GB" dirty="0">
                <a:latin typeface="Modern Love" panose="04090805081005020601" pitchFamily="82" charset="0"/>
              </a:rPr>
              <a:t>Songs and their themes          (controversial’/ social/ personal / political)</a:t>
            </a:r>
          </a:p>
        </p:txBody>
      </p:sp>
      <p:graphicFrame>
        <p:nvGraphicFramePr>
          <p:cNvPr id="10" name="Table 10">
            <a:extLst>
              <a:ext uri="{FF2B5EF4-FFF2-40B4-BE49-F238E27FC236}">
                <a16:creationId xmlns:a16="http://schemas.microsoft.com/office/drawing/2014/main" id="{E9BDF54B-F314-43BF-8DE6-B20B06C672D0}"/>
              </a:ext>
            </a:extLst>
          </p:cNvPr>
          <p:cNvGraphicFramePr>
            <a:graphicFrameLocks noGrp="1"/>
          </p:cNvGraphicFramePr>
          <p:nvPr>
            <p:ph idx="1"/>
          </p:nvPr>
        </p:nvGraphicFramePr>
        <p:xfrm>
          <a:off x="301558" y="1621343"/>
          <a:ext cx="11585642" cy="4953000"/>
        </p:xfrm>
        <a:graphic>
          <a:graphicData uri="http://schemas.openxmlformats.org/drawingml/2006/table">
            <a:tbl>
              <a:tblPr firstRow="1" bandRow="1">
                <a:tableStyleId>{5C22544A-7EE6-4342-B048-85BDC9FD1C3A}</a:tableStyleId>
              </a:tblPr>
              <a:tblGrid>
                <a:gridCol w="3346314">
                  <a:extLst>
                    <a:ext uri="{9D8B030D-6E8A-4147-A177-3AD203B41FA5}">
                      <a16:colId xmlns:a16="http://schemas.microsoft.com/office/drawing/2014/main" val="2802603194"/>
                    </a:ext>
                  </a:extLst>
                </a:gridCol>
                <a:gridCol w="8239328">
                  <a:extLst>
                    <a:ext uri="{9D8B030D-6E8A-4147-A177-3AD203B41FA5}">
                      <a16:colId xmlns:a16="http://schemas.microsoft.com/office/drawing/2014/main" val="2866673902"/>
                    </a:ext>
                  </a:extLst>
                </a:gridCol>
              </a:tblGrid>
              <a:tr h="344131">
                <a:tc>
                  <a:txBody>
                    <a:bodyPr/>
                    <a:lstStyle/>
                    <a:p>
                      <a:r>
                        <a:rPr lang="en-GB" dirty="0"/>
                        <a:t>Topic area</a:t>
                      </a:r>
                    </a:p>
                  </a:txBody>
                  <a:tcPr/>
                </a:tc>
                <a:tc>
                  <a:txBody>
                    <a:bodyPr/>
                    <a:lstStyle/>
                    <a:p>
                      <a:r>
                        <a:rPr lang="en-GB" sz="1800" i="0" dirty="0"/>
                        <a:t>Examples of songs that deal with these issues</a:t>
                      </a:r>
                    </a:p>
                  </a:txBody>
                  <a:tcPr/>
                </a:tc>
                <a:extLst>
                  <a:ext uri="{0D108BD9-81ED-4DB2-BD59-A6C34878D82A}">
                    <a16:rowId xmlns:a16="http://schemas.microsoft.com/office/drawing/2014/main" val="1224963621"/>
                  </a:ext>
                </a:extLst>
              </a:tr>
              <a:tr h="344131">
                <a:tc>
                  <a:txBody>
                    <a:bodyPr/>
                    <a:lstStyle/>
                    <a:p>
                      <a:r>
                        <a:rPr lang="en-GB" dirty="0"/>
                        <a:t>Abuse</a:t>
                      </a:r>
                    </a:p>
                  </a:txBody>
                  <a:tcPr/>
                </a:tc>
                <a:tc>
                  <a:txBody>
                    <a:bodyPr/>
                    <a:lstStyle/>
                    <a:p>
                      <a:r>
                        <a:rPr lang="en-GB" sz="1550" i="1" dirty="0"/>
                        <a:t>Luka, What’s the Matter Here, Don’t Talk, Make it Stop, JCB Song, Misguided Angel, </a:t>
                      </a:r>
                    </a:p>
                  </a:txBody>
                  <a:tcPr/>
                </a:tc>
                <a:extLst>
                  <a:ext uri="{0D108BD9-81ED-4DB2-BD59-A6C34878D82A}">
                    <a16:rowId xmlns:a16="http://schemas.microsoft.com/office/drawing/2014/main" val="1645991781"/>
                  </a:ext>
                </a:extLst>
              </a:tr>
              <a:tr h="344131">
                <a:tc>
                  <a:txBody>
                    <a:bodyPr/>
                    <a:lstStyle/>
                    <a:p>
                      <a:r>
                        <a:rPr lang="en-GB" dirty="0"/>
                        <a:t>Addiction </a:t>
                      </a:r>
                    </a:p>
                  </a:txBody>
                  <a:tcPr/>
                </a:tc>
                <a:tc>
                  <a:txBody>
                    <a:bodyPr/>
                    <a:lstStyle/>
                    <a:p>
                      <a:r>
                        <a:rPr lang="en-GB" sz="1550" i="1" dirty="0"/>
                        <a:t>A Team, The Bottle, Not an Addict, The Needle and the Damage Done, Mother’s Little Helper</a:t>
                      </a:r>
                    </a:p>
                  </a:txBody>
                  <a:tcPr/>
                </a:tc>
                <a:extLst>
                  <a:ext uri="{0D108BD9-81ED-4DB2-BD59-A6C34878D82A}">
                    <a16:rowId xmlns:a16="http://schemas.microsoft.com/office/drawing/2014/main" val="2781341445"/>
                  </a:ext>
                </a:extLst>
              </a:tr>
              <a:tr h="344131">
                <a:tc>
                  <a:txBody>
                    <a:bodyPr/>
                    <a:lstStyle/>
                    <a:p>
                      <a:r>
                        <a:rPr lang="en-GB" dirty="0"/>
                        <a:t>Conflict with authority</a:t>
                      </a:r>
                    </a:p>
                  </a:txBody>
                  <a:tcPr/>
                </a:tc>
                <a:tc>
                  <a:txBody>
                    <a:bodyPr/>
                    <a:lstStyle/>
                    <a:p>
                      <a:r>
                        <a:rPr lang="en-GB" sz="1550" i="1" dirty="0"/>
                        <a:t>This Land is Our Land, The Revolution Will Not be televised, The Law of the Land, Question Time </a:t>
                      </a:r>
                    </a:p>
                  </a:txBody>
                  <a:tcPr/>
                </a:tc>
                <a:extLst>
                  <a:ext uri="{0D108BD9-81ED-4DB2-BD59-A6C34878D82A}">
                    <a16:rowId xmlns:a16="http://schemas.microsoft.com/office/drawing/2014/main" val="2299228092"/>
                  </a:ext>
                </a:extLst>
              </a:tr>
              <a:tr h="344131">
                <a:tc>
                  <a:txBody>
                    <a:bodyPr/>
                    <a:lstStyle/>
                    <a:p>
                      <a:r>
                        <a:rPr lang="en-GB" dirty="0"/>
                        <a:t>Educational failings &amp; critique</a:t>
                      </a:r>
                    </a:p>
                  </a:txBody>
                  <a:tcPr/>
                </a:tc>
                <a:tc>
                  <a:txBody>
                    <a:bodyPr/>
                    <a:lstStyle/>
                    <a:p>
                      <a:r>
                        <a:rPr lang="en-GB" sz="1550" i="1" dirty="0"/>
                        <a:t>Another Brick in the Wall Part II, Rat Race, Cherry Time, Don’t Stay in School, The Fear</a:t>
                      </a:r>
                    </a:p>
                  </a:txBody>
                  <a:tcPr/>
                </a:tc>
                <a:extLst>
                  <a:ext uri="{0D108BD9-81ED-4DB2-BD59-A6C34878D82A}">
                    <a16:rowId xmlns:a16="http://schemas.microsoft.com/office/drawing/2014/main" val="3862365651"/>
                  </a:ext>
                </a:extLst>
              </a:tr>
              <a:tr h="344131">
                <a:tc>
                  <a:txBody>
                    <a:bodyPr/>
                    <a:lstStyle/>
                    <a:p>
                      <a:r>
                        <a:rPr lang="en-GB" dirty="0"/>
                        <a:t>Environmental destruction </a:t>
                      </a:r>
                    </a:p>
                  </a:txBody>
                  <a:tcPr/>
                </a:tc>
                <a:tc>
                  <a:txBody>
                    <a:bodyPr/>
                    <a:lstStyle/>
                    <a:p>
                      <a:r>
                        <a:rPr lang="en-GB" sz="1550" i="1" dirty="0"/>
                        <a:t>Yellow Taxi, Eyes, Wide Open, Mercy </a:t>
                      </a:r>
                      <a:r>
                        <a:rPr lang="en-GB" sz="1550" i="1" dirty="0" err="1"/>
                        <a:t>Mercy</a:t>
                      </a:r>
                      <a:r>
                        <a:rPr lang="en-GB" sz="1550" i="1" dirty="0"/>
                        <a:t> Me(The Ecology), Don’t Go Near the Water, Saltwater</a:t>
                      </a:r>
                    </a:p>
                  </a:txBody>
                  <a:tcPr/>
                </a:tc>
                <a:extLst>
                  <a:ext uri="{0D108BD9-81ED-4DB2-BD59-A6C34878D82A}">
                    <a16:rowId xmlns:a16="http://schemas.microsoft.com/office/drawing/2014/main" val="1486458571"/>
                  </a:ext>
                </a:extLst>
              </a:tr>
              <a:tr h="344131">
                <a:tc>
                  <a:txBody>
                    <a:bodyPr/>
                    <a:lstStyle/>
                    <a:p>
                      <a:r>
                        <a:rPr lang="en-GB" dirty="0"/>
                        <a:t>Health and well being issues</a:t>
                      </a:r>
                    </a:p>
                  </a:txBody>
                  <a:tcPr/>
                </a:tc>
                <a:tc>
                  <a:txBody>
                    <a:bodyPr/>
                    <a:lstStyle/>
                    <a:p>
                      <a:r>
                        <a:rPr lang="en-GB" sz="1550" i="1" dirty="0"/>
                        <a:t>Everybody Hurts, Hurt, You’re not Alone, Don’t Stop, Video, Get Better, Stressed Out, True Colours</a:t>
                      </a:r>
                    </a:p>
                  </a:txBody>
                  <a:tcPr/>
                </a:tc>
                <a:extLst>
                  <a:ext uri="{0D108BD9-81ED-4DB2-BD59-A6C34878D82A}">
                    <a16:rowId xmlns:a16="http://schemas.microsoft.com/office/drawing/2014/main" val="3843055399"/>
                  </a:ext>
                </a:extLst>
              </a:tr>
              <a:tr h="344131">
                <a:tc>
                  <a:txBody>
                    <a:bodyPr/>
                    <a:lstStyle/>
                    <a:p>
                      <a:r>
                        <a:rPr lang="en-GB" dirty="0"/>
                        <a:t>Gender issues / gender inequality</a:t>
                      </a:r>
                    </a:p>
                  </a:txBody>
                  <a:tcPr/>
                </a:tc>
                <a:tc>
                  <a:txBody>
                    <a:bodyPr/>
                    <a:lstStyle/>
                    <a:p>
                      <a:r>
                        <a:rPr lang="en-GB" sz="1550" i="1" dirty="0"/>
                        <a:t>Just a Girl, Keep </a:t>
                      </a:r>
                      <a:r>
                        <a:rPr lang="en-GB" sz="1550" i="1" dirty="0" err="1"/>
                        <a:t>Ya</a:t>
                      </a:r>
                      <a:r>
                        <a:rPr lang="en-GB" sz="1550" i="1" dirty="0"/>
                        <a:t>’ Head Up, If I were a Boy, Woman in Chains, You Don’t Own Me, I Am Woman</a:t>
                      </a:r>
                    </a:p>
                  </a:txBody>
                  <a:tcPr/>
                </a:tc>
                <a:extLst>
                  <a:ext uri="{0D108BD9-81ED-4DB2-BD59-A6C34878D82A}">
                    <a16:rowId xmlns:a16="http://schemas.microsoft.com/office/drawing/2014/main" val="683320869"/>
                  </a:ext>
                </a:extLst>
              </a:tr>
              <a:tr h="344131">
                <a:tc>
                  <a:txBody>
                    <a:bodyPr/>
                    <a:lstStyle/>
                    <a:p>
                      <a:r>
                        <a:rPr lang="en-GB" dirty="0"/>
                        <a:t>Poverty . Social deprivation</a:t>
                      </a:r>
                    </a:p>
                  </a:txBody>
                  <a:tcPr/>
                </a:tc>
                <a:tc>
                  <a:txBody>
                    <a:bodyPr/>
                    <a:lstStyle/>
                    <a:p>
                      <a:r>
                        <a:rPr lang="en-GB" sz="1550" i="1" dirty="0"/>
                        <a:t>The Way it is, Ghost Town, The Streets of London, The Message, In the Ghetto, Across 110</a:t>
                      </a:r>
                      <a:r>
                        <a:rPr lang="en-GB" sz="1550" i="1" baseline="30000" dirty="0"/>
                        <a:t>th</a:t>
                      </a:r>
                      <a:r>
                        <a:rPr lang="en-GB" sz="1550" i="1" dirty="0"/>
                        <a:t> Street</a:t>
                      </a:r>
                    </a:p>
                  </a:txBody>
                  <a:tcPr/>
                </a:tc>
                <a:extLst>
                  <a:ext uri="{0D108BD9-81ED-4DB2-BD59-A6C34878D82A}">
                    <a16:rowId xmlns:a16="http://schemas.microsoft.com/office/drawing/2014/main" val="1923779660"/>
                  </a:ext>
                </a:extLst>
              </a:tr>
              <a:tr h="344131">
                <a:tc>
                  <a:txBody>
                    <a:bodyPr/>
                    <a:lstStyle/>
                    <a:p>
                      <a:r>
                        <a:rPr lang="en-GB" dirty="0"/>
                        <a:t>Race/racial inequality</a:t>
                      </a:r>
                    </a:p>
                  </a:txBody>
                  <a:tcPr/>
                </a:tc>
                <a:tc>
                  <a:txBody>
                    <a:bodyPr/>
                    <a:lstStyle/>
                    <a:p>
                      <a:r>
                        <a:rPr lang="en-GB" sz="1550" i="1" dirty="0"/>
                        <a:t>Strange Fruit, Whitey Gone to the Moon, Changes, Everyday People, </a:t>
                      </a:r>
                      <a:r>
                        <a:rPr lang="en-GB" sz="1550" i="1" dirty="0" err="1"/>
                        <a:t>Livin</a:t>
                      </a:r>
                      <a:r>
                        <a:rPr lang="en-GB" sz="1550" i="1" dirty="0"/>
                        <a:t>’ for the City, the Message </a:t>
                      </a:r>
                    </a:p>
                  </a:txBody>
                  <a:tcPr/>
                </a:tc>
                <a:extLst>
                  <a:ext uri="{0D108BD9-81ED-4DB2-BD59-A6C34878D82A}">
                    <a16:rowId xmlns:a16="http://schemas.microsoft.com/office/drawing/2014/main" val="636522597"/>
                  </a:ext>
                </a:extLst>
              </a:tr>
              <a:tr h="344131">
                <a:tc>
                  <a:txBody>
                    <a:bodyPr/>
                    <a:lstStyle/>
                    <a:p>
                      <a:r>
                        <a:rPr lang="en-GB" dirty="0"/>
                        <a:t>‘Self’ critique  e.g. of own country</a:t>
                      </a:r>
                    </a:p>
                  </a:txBody>
                  <a:tcPr/>
                </a:tc>
                <a:tc>
                  <a:txBody>
                    <a:bodyPr/>
                    <a:lstStyle/>
                    <a:p>
                      <a:r>
                        <a:rPr lang="en-GB" sz="1550" i="1" dirty="0"/>
                        <a:t>American Idiot, Let England Shake, Heartland, LDN, Born in USA, Oliver’s Army, </a:t>
                      </a:r>
                    </a:p>
                  </a:txBody>
                  <a:tcPr/>
                </a:tc>
                <a:extLst>
                  <a:ext uri="{0D108BD9-81ED-4DB2-BD59-A6C34878D82A}">
                    <a16:rowId xmlns:a16="http://schemas.microsoft.com/office/drawing/2014/main" val="1167074665"/>
                  </a:ext>
                </a:extLst>
              </a:tr>
              <a:tr h="344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Sexuality (non-judgemental)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50" i="1" dirty="0"/>
                        <a:t>Same Love, Glad to be Gay, Born this Way, Lola, Cherry Lips, Walk on the Wild Side, I Am What I Am</a:t>
                      </a:r>
                    </a:p>
                  </a:txBody>
                  <a:tcPr/>
                </a:tc>
                <a:extLst>
                  <a:ext uri="{0D108BD9-81ED-4DB2-BD59-A6C34878D82A}">
                    <a16:rowId xmlns:a16="http://schemas.microsoft.com/office/drawing/2014/main" val="2534862965"/>
                  </a:ext>
                </a:extLst>
              </a:tr>
              <a:tr h="51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War &amp; conflict </a:t>
                      </a:r>
                    </a:p>
                  </a:txBody>
                  <a:tcPr/>
                </a:tc>
                <a:tc>
                  <a:txBody>
                    <a:bodyPr/>
                    <a:lstStyle/>
                    <a:p>
                      <a:r>
                        <a:rPr lang="en-GB" sz="1550" i="1" dirty="0"/>
                        <a:t>Two Tribes, Shipbuilding, Galveston, The Unknown Soldier, Killing in the Name of, War, Where have all the Flowers Gone, Masters of War, Eve of Destruction, Draft Morning, War Pigs, Passchendaele </a:t>
                      </a:r>
                    </a:p>
                  </a:txBody>
                  <a:tcPr/>
                </a:tc>
                <a:extLst>
                  <a:ext uri="{0D108BD9-81ED-4DB2-BD59-A6C34878D82A}">
                    <a16:rowId xmlns:a16="http://schemas.microsoft.com/office/drawing/2014/main" val="3706453031"/>
                  </a:ext>
                </a:extLst>
              </a:tr>
            </a:tbl>
          </a:graphicData>
        </a:graphic>
      </p:graphicFrame>
    </p:spTree>
    <p:extLst>
      <p:ext uri="{BB962C8B-B14F-4D97-AF65-F5344CB8AC3E}">
        <p14:creationId xmlns:p14="http://schemas.microsoft.com/office/powerpoint/2010/main" val="79677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C8EE-0657-4EE9-A2DB-57F7BD315422}"/>
              </a:ext>
            </a:extLst>
          </p:cNvPr>
          <p:cNvSpPr>
            <a:spLocks noGrp="1"/>
          </p:cNvSpPr>
          <p:nvPr>
            <p:ph type="title"/>
          </p:nvPr>
        </p:nvSpPr>
        <p:spPr>
          <a:xfrm>
            <a:off x="0" y="-2537689"/>
            <a:ext cx="12191999" cy="3169528"/>
          </a:xfrm>
        </p:spPr>
        <p:txBody>
          <a:bodyPr vert="horz" lIns="91440" tIns="45720" rIns="91440" bIns="45720" rtlCol="0" anchor="b">
            <a:normAutofit/>
          </a:bodyPr>
          <a:lstStyle/>
          <a:p>
            <a:pPr algn="ctr"/>
            <a:r>
              <a:rPr lang="en-US" sz="4000" u="sng" dirty="0">
                <a:solidFill>
                  <a:schemeClr val="bg1"/>
                </a:solidFill>
              </a:rPr>
              <a:t>Your task for Monday 10</a:t>
            </a:r>
            <a:r>
              <a:rPr lang="en-US" sz="4000" u="sng" baseline="30000" dirty="0">
                <a:solidFill>
                  <a:schemeClr val="bg1"/>
                </a:solidFill>
              </a:rPr>
              <a:t>th</a:t>
            </a:r>
            <a:r>
              <a:rPr lang="en-US" sz="4000" u="sng" dirty="0">
                <a:solidFill>
                  <a:schemeClr val="bg1"/>
                </a:solidFill>
              </a:rPr>
              <a:t> May</a:t>
            </a:r>
            <a:endParaRPr lang="en-US" sz="5400" u="sng" kern="1200" dirty="0">
              <a:solidFill>
                <a:schemeClr val="bg1"/>
              </a:solidFill>
              <a:latin typeface="+mj-lt"/>
              <a:ea typeface="+mj-ea"/>
              <a:cs typeface="+mj-cs"/>
            </a:endParaRPr>
          </a:p>
        </p:txBody>
      </p:sp>
      <p:graphicFrame>
        <p:nvGraphicFramePr>
          <p:cNvPr id="5" name="Table 4">
            <a:extLst>
              <a:ext uri="{FF2B5EF4-FFF2-40B4-BE49-F238E27FC236}">
                <a16:creationId xmlns:a16="http://schemas.microsoft.com/office/drawing/2014/main" id="{8181E934-9C74-40DC-8E28-044DF27D4B34}"/>
              </a:ext>
            </a:extLst>
          </p:cNvPr>
          <p:cNvGraphicFramePr>
            <a:graphicFrameLocks noGrp="1"/>
          </p:cNvGraphicFramePr>
          <p:nvPr/>
        </p:nvGraphicFramePr>
        <p:xfrm>
          <a:off x="6400974" y="724080"/>
          <a:ext cx="4732464" cy="5460900"/>
        </p:xfrm>
        <a:graphic>
          <a:graphicData uri="http://schemas.openxmlformats.org/drawingml/2006/table">
            <a:tbl>
              <a:tblPr firstRow="1" firstCol="1" bandRow="1">
                <a:tableStyleId>{8EC20E35-A176-4012-BC5E-935CFFF8708E}</a:tableStyleId>
              </a:tblPr>
              <a:tblGrid>
                <a:gridCol w="4732464">
                  <a:extLst>
                    <a:ext uri="{9D8B030D-6E8A-4147-A177-3AD203B41FA5}">
                      <a16:colId xmlns:a16="http://schemas.microsoft.com/office/drawing/2014/main" val="4035811174"/>
                    </a:ext>
                  </a:extLst>
                </a:gridCol>
              </a:tblGrid>
              <a:tr h="305048">
                <a:tc>
                  <a:txBody>
                    <a:bodyPr/>
                    <a:lstStyle/>
                    <a:p>
                      <a:pPr>
                        <a:lnSpc>
                          <a:spcPct val="107000"/>
                        </a:lnSpc>
                        <a:spcAft>
                          <a:spcPts val="800"/>
                        </a:spcAft>
                      </a:pPr>
                      <a:r>
                        <a:rPr lang="en-US" sz="1600" b="0" dirty="0">
                          <a:effectLst/>
                        </a:rPr>
                        <a:t>Song and artist</a:t>
                      </a:r>
                      <a:endParaRPr lang="en-GB" sz="1600" b="0" dirty="0">
                        <a:effectLst/>
                      </a:endParaRPr>
                    </a:p>
                  </a:txBody>
                  <a:tcPr marL="31825" marR="31825" marT="0" marB="0"/>
                </a:tc>
                <a:extLst>
                  <a:ext uri="{0D108BD9-81ED-4DB2-BD59-A6C34878D82A}">
                    <a16:rowId xmlns:a16="http://schemas.microsoft.com/office/drawing/2014/main" val="1153811830"/>
                  </a:ext>
                </a:extLst>
              </a:tr>
              <a:tr h="596881">
                <a:tc>
                  <a:txBody>
                    <a:bodyPr/>
                    <a:lstStyle/>
                    <a:p>
                      <a:pPr>
                        <a:lnSpc>
                          <a:spcPct val="107000"/>
                        </a:lnSpc>
                        <a:spcAft>
                          <a:spcPts val="800"/>
                        </a:spcAft>
                      </a:pPr>
                      <a:r>
                        <a:rPr lang="en-US" sz="1600" b="0" dirty="0">
                          <a:effectLst/>
                        </a:rPr>
                        <a:t>Why did you choose this song?</a:t>
                      </a:r>
                    </a:p>
                    <a:p>
                      <a:pPr>
                        <a:lnSpc>
                          <a:spcPct val="107000"/>
                        </a:lnSpc>
                        <a:spcAft>
                          <a:spcPts val="800"/>
                        </a:spcAft>
                      </a:pP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5" marR="31825" marT="0" marB="0"/>
                </a:tc>
                <a:extLst>
                  <a:ext uri="{0D108BD9-81ED-4DB2-BD59-A6C34878D82A}">
                    <a16:rowId xmlns:a16="http://schemas.microsoft.com/office/drawing/2014/main" val="4279497737"/>
                  </a:ext>
                </a:extLst>
              </a:tr>
              <a:tr h="596881">
                <a:tc>
                  <a:txBody>
                    <a:bodyPr/>
                    <a:lstStyle/>
                    <a:p>
                      <a:pPr>
                        <a:lnSpc>
                          <a:spcPct val="107000"/>
                        </a:lnSpc>
                        <a:spcAft>
                          <a:spcPts val="800"/>
                        </a:spcAft>
                      </a:pPr>
                      <a:r>
                        <a:rPr lang="en-US" sz="1600" b="0">
                          <a:effectLst/>
                        </a:rPr>
                        <a:t>Class level (ESO/Bachiller)</a:t>
                      </a:r>
                      <a:endParaRPr lang="en-GB" sz="1600" b="0">
                        <a:effectLst/>
                      </a:endParaRPr>
                    </a:p>
                    <a:p>
                      <a:pPr>
                        <a:lnSpc>
                          <a:spcPct val="107000"/>
                        </a:lnSpc>
                        <a:spcAft>
                          <a:spcPts val="800"/>
                        </a:spcAft>
                      </a:pPr>
                      <a:r>
                        <a:rPr lang="en-US" sz="1600" b="0">
                          <a:effectLst/>
                        </a:rPr>
                        <a:t>Subject:</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31825" marR="31825" marT="0" marB="0"/>
                </a:tc>
                <a:extLst>
                  <a:ext uri="{0D108BD9-81ED-4DB2-BD59-A6C34878D82A}">
                    <a16:rowId xmlns:a16="http://schemas.microsoft.com/office/drawing/2014/main" val="577877145"/>
                  </a:ext>
                </a:extLst>
              </a:tr>
              <a:tr h="1889336">
                <a:tc>
                  <a:txBody>
                    <a:bodyPr/>
                    <a:lstStyle/>
                    <a:p>
                      <a:pPr>
                        <a:lnSpc>
                          <a:spcPct val="107000"/>
                        </a:lnSpc>
                        <a:spcAft>
                          <a:spcPts val="800"/>
                        </a:spcAft>
                      </a:pPr>
                      <a:r>
                        <a:rPr lang="en-US" sz="1600" b="0" dirty="0">
                          <a:effectLst/>
                        </a:rPr>
                        <a:t>Description of the activity</a:t>
                      </a:r>
                      <a:endParaRPr lang="en-GB" sz="1600" b="0" dirty="0">
                        <a:effectLst/>
                      </a:endParaRPr>
                    </a:p>
                    <a:p>
                      <a:pPr>
                        <a:lnSpc>
                          <a:spcPct val="107000"/>
                        </a:lnSpc>
                        <a:spcAft>
                          <a:spcPts val="800"/>
                        </a:spcAft>
                      </a:pPr>
                      <a:r>
                        <a:rPr lang="en-US" sz="1600" b="0" dirty="0">
                          <a:effectLst/>
                        </a:rPr>
                        <a:t>Could include: pre- teaching vocab or prior knowledge.</a:t>
                      </a:r>
                      <a:endParaRPr lang="en-GB" sz="1600" b="0" dirty="0">
                        <a:effectLst/>
                      </a:endParaRPr>
                    </a:p>
                    <a:p>
                      <a:pPr>
                        <a:lnSpc>
                          <a:spcPct val="107000"/>
                        </a:lnSpc>
                        <a:spcAft>
                          <a:spcPts val="800"/>
                        </a:spcAft>
                      </a:pPr>
                      <a:r>
                        <a:rPr lang="en-US" sz="1600" b="0" dirty="0">
                          <a:effectLst/>
                        </a:rPr>
                        <a:t>Type of tasks that accompany working with the song.</a:t>
                      </a:r>
                      <a:endParaRPr lang="en-GB" sz="1600" b="0" dirty="0">
                        <a:effectLst/>
                      </a:endParaRPr>
                    </a:p>
                    <a:p>
                      <a:pPr>
                        <a:lnSpc>
                          <a:spcPct val="107000"/>
                        </a:lnSpc>
                        <a:spcAft>
                          <a:spcPts val="800"/>
                        </a:spcAft>
                      </a:pPr>
                      <a:r>
                        <a:rPr lang="en-US" sz="1600" b="0" dirty="0">
                          <a:effectLst/>
                        </a:rPr>
                        <a:t>Musical considerations, emotional aspect.</a:t>
                      </a:r>
                      <a:endParaRPr lang="en-GB" sz="1600" b="0" dirty="0">
                        <a:effectLst/>
                      </a:endParaRPr>
                    </a:p>
                    <a:p>
                      <a:pPr>
                        <a:lnSpc>
                          <a:spcPct val="107000"/>
                        </a:lnSpc>
                        <a:spcAft>
                          <a:spcPts val="800"/>
                        </a:spcAft>
                      </a:pPr>
                      <a:r>
                        <a:rPr lang="en-US" sz="1600" b="0" dirty="0">
                          <a:effectLst/>
                        </a:rPr>
                        <a:t>Support materials (website, </a:t>
                      </a:r>
                      <a:r>
                        <a:rPr lang="en-US" sz="1600" b="0" dirty="0" err="1">
                          <a:effectLst/>
                        </a:rPr>
                        <a:t>youtube</a:t>
                      </a:r>
                      <a:r>
                        <a:rPr lang="en-US" sz="1600" b="0" dirty="0">
                          <a:effectLst/>
                        </a:rPr>
                        <a: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5" marR="31825" marT="0" marB="0"/>
                </a:tc>
                <a:extLst>
                  <a:ext uri="{0D108BD9-81ED-4DB2-BD59-A6C34878D82A}">
                    <a16:rowId xmlns:a16="http://schemas.microsoft.com/office/drawing/2014/main" val="1347880369"/>
                  </a:ext>
                </a:extLst>
              </a:tr>
              <a:tr h="243213">
                <a:tc>
                  <a:txBody>
                    <a:bodyPr/>
                    <a:lstStyle/>
                    <a:p>
                      <a:pPr>
                        <a:lnSpc>
                          <a:spcPct val="107000"/>
                        </a:lnSpc>
                        <a:spcAft>
                          <a:spcPts val="800"/>
                        </a:spcAft>
                      </a:pPr>
                      <a:r>
                        <a:rPr lang="en-US" sz="1600" b="0">
                          <a:effectLst/>
                        </a:rPr>
                        <a:t>Expectations and predicted possible problems.</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31825" marR="31825" marT="0" marB="0"/>
                </a:tc>
                <a:extLst>
                  <a:ext uri="{0D108BD9-81ED-4DB2-BD59-A6C34878D82A}">
                    <a16:rowId xmlns:a16="http://schemas.microsoft.com/office/drawing/2014/main" val="2063808302"/>
                  </a:ext>
                </a:extLst>
              </a:tr>
              <a:tr h="243213">
                <a:tc>
                  <a:txBody>
                    <a:bodyPr/>
                    <a:lstStyle/>
                    <a:p>
                      <a:pPr>
                        <a:lnSpc>
                          <a:spcPct val="107000"/>
                        </a:lnSpc>
                        <a:spcAft>
                          <a:spcPts val="800"/>
                        </a:spcAft>
                      </a:pPr>
                      <a:r>
                        <a:rPr lang="en-US" sz="1600" b="0" dirty="0">
                          <a:effectLst/>
                        </a:rPr>
                        <a:t>Student reaction to the song/activity (if applicable)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25" marR="31825" marT="0" marB="0"/>
                </a:tc>
                <a:extLst>
                  <a:ext uri="{0D108BD9-81ED-4DB2-BD59-A6C34878D82A}">
                    <a16:rowId xmlns:a16="http://schemas.microsoft.com/office/drawing/2014/main" val="2823304877"/>
                  </a:ext>
                </a:extLst>
              </a:tr>
              <a:tr h="1544268">
                <a:tc>
                  <a:txBody>
                    <a:bodyPr/>
                    <a:lstStyle/>
                    <a:p>
                      <a:pPr>
                        <a:lnSpc>
                          <a:spcPct val="107000"/>
                        </a:lnSpc>
                        <a:spcAft>
                          <a:spcPts val="800"/>
                        </a:spcAft>
                      </a:pPr>
                      <a:r>
                        <a:rPr lang="en-US" sz="1600" b="0" dirty="0">
                          <a:effectLst/>
                        </a:rPr>
                        <a:t>Your evaluation of the activity</a:t>
                      </a:r>
                      <a:endParaRPr lang="en-GB" sz="1600" b="0" dirty="0">
                        <a:effectLst/>
                      </a:endParaRPr>
                    </a:p>
                    <a:p>
                      <a:pPr>
                        <a:lnSpc>
                          <a:spcPct val="107000"/>
                        </a:lnSpc>
                        <a:spcAft>
                          <a:spcPts val="800"/>
                        </a:spcAft>
                      </a:pPr>
                      <a:r>
                        <a:rPr lang="en-US" sz="1600" b="0" dirty="0">
                          <a:effectLst/>
                        </a:rPr>
                        <a:t>Expectations met? (if applicable) </a:t>
                      </a:r>
                      <a:endParaRPr lang="en-GB" sz="1600" b="0" dirty="0">
                        <a:effectLst/>
                      </a:endParaRPr>
                    </a:p>
                    <a:p>
                      <a:pPr>
                        <a:lnSpc>
                          <a:spcPct val="107000"/>
                        </a:lnSpc>
                        <a:spcAft>
                          <a:spcPts val="800"/>
                        </a:spcAft>
                      </a:pPr>
                      <a:r>
                        <a:rPr lang="en-US" sz="1600" b="0" dirty="0">
                          <a:effectLst/>
                        </a:rPr>
                        <a:t>Student response? (if applicable) </a:t>
                      </a:r>
                      <a:endParaRPr lang="en-GB" sz="1600" b="0" dirty="0">
                        <a:effectLst/>
                      </a:endParaRPr>
                    </a:p>
                    <a:p>
                      <a:pPr>
                        <a:lnSpc>
                          <a:spcPct val="107000"/>
                        </a:lnSpc>
                        <a:spcAft>
                          <a:spcPts val="800"/>
                        </a:spcAft>
                      </a:pPr>
                      <a:r>
                        <a:rPr lang="en-US" sz="1600" b="0" dirty="0">
                          <a:effectLst/>
                        </a:rPr>
                        <a:t>Unexpected problems/difficulties/surprises?</a:t>
                      </a:r>
                      <a:endParaRPr lang="en-GB" sz="1600" b="0" dirty="0">
                        <a:effectLst/>
                      </a:endParaRPr>
                    </a:p>
                  </a:txBody>
                  <a:tcPr marL="31825" marR="31825" marT="0" marB="0"/>
                </a:tc>
                <a:extLst>
                  <a:ext uri="{0D108BD9-81ED-4DB2-BD59-A6C34878D82A}">
                    <a16:rowId xmlns:a16="http://schemas.microsoft.com/office/drawing/2014/main" val="1235468707"/>
                  </a:ext>
                </a:extLst>
              </a:tr>
            </a:tbl>
          </a:graphicData>
        </a:graphic>
      </p:graphicFrame>
      <p:sp>
        <p:nvSpPr>
          <p:cNvPr id="6" name="TextBox 5">
            <a:extLst>
              <a:ext uri="{FF2B5EF4-FFF2-40B4-BE49-F238E27FC236}">
                <a16:creationId xmlns:a16="http://schemas.microsoft.com/office/drawing/2014/main" id="{A96002E3-5829-4A3A-A5BD-B274AEB25DCC}"/>
              </a:ext>
            </a:extLst>
          </p:cNvPr>
          <p:cNvSpPr txBox="1"/>
          <p:nvPr/>
        </p:nvSpPr>
        <p:spPr>
          <a:xfrm>
            <a:off x="346870" y="1539519"/>
            <a:ext cx="5205144" cy="2554545"/>
          </a:xfrm>
          <a:prstGeom prst="rect">
            <a:avLst/>
          </a:prstGeom>
          <a:noFill/>
        </p:spPr>
        <p:txBody>
          <a:bodyPr wrap="none" rtlCol="0">
            <a:spAutoFit/>
          </a:bodyPr>
          <a:lstStyle/>
          <a:p>
            <a:pPr algn="ctr"/>
            <a:r>
              <a:rPr lang="en-GB" sz="8000" dirty="0">
                <a:latin typeface="Modern Love" panose="04090805081005020601" pitchFamily="82" charset="0"/>
              </a:rPr>
              <a:t>Song </a:t>
            </a:r>
          </a:p>
          <a:p>
            <a:pPr algn="ctr"/>
            <a:r>
              <a:rPr lang="en-GB" sz="8000" dirty="0">
                <a:latin typeface="Modern Love" panose="04090805081005020601" pitchFamily="82" charset="0"/>
              </a:rPr>
              <a:t>Experience</a:t>
            </a:r>
          </a:p>
        </p:txBody>
      </p:sp>
    </p:spTree>
    <p:extLst>
      <p:ext uri="{BB962C8B-B14F-4D97-AF65-F5344CB8AC3E}">
        <p14:creationId xmlns:p14="http://schemas.microsoft.com/office/powerpoint/2010/main" val="395186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99C78-BBE4-4E1B-8128-7C401927E615}"/>
              </a:ext>
            </a:extLst>
          </p:cNvPr>
          <p:cNvSpPr>
            <a:spLocks noGrp="1"/>
          </p:cNvSpPr>
          <p:nvPr>
            <p:ph idx="1"/>
          </p:nvPr>
        </p:nvSpPr>
        <p:spPr>
          <a:xfrm>
            <a:off x="84840" y="0"/>
            <a:ext cx="11871489" cy="6669464"/>
          </a:xfrm>
        </p:spPr>
        <p:txBody>
          <a:bodyPr>
            <a:normAutofit fontScale="25000" lnSpcReduction="20000"/>
          </a:bodyPr>
          <a:lstStyle/>
          <a:p>
            <a:pPr marL="0" indent="0">
              <a:buNone/>
            </a:pPr>
            <a:endParaRPr lang="en-GB" dirty="0"/>
          </a:p>
          <a:p>
            <a:pPr marL="0" indent="0" algn="ctr">
              <a:buNone/>
            </a:pPr>
            <a:r>
              <a:rPr lang="en-GB" sz="11200" dirty="0">
                <a:latin typeface="Cambria" panose="02040503050406030204" pitchFamily="18" charset="0"/>
                <a:ea typeface="Cambria" panose="02040503050406030204" pitchFamily="18" charset="0"/>
              </a:rPr>
              <a:t>You can view these flip through books at </a:t>
            </a:r>
          </a:p>
          <a:p>
            <a:pPr marL="0" indent="0" algn="ctr">
              <a:buNone/>
            </a:pPr>
            <a:r>
              <a:rPr lang="en-GB" sz="11200"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www.teachingtracks.co.uk</a:t>
            </a:r>
            <a:endParaRPr lang="en-GB" sz="11200" dirty="0">
              <a:latin typeface="Cambria" panose="02040503050406030204" pitchFamily="18" charset="0"/>
              <a:ea typeface="Cambria" panose="02040503050406030204" pitchFamily="18" charset="0"/>
            </a:endParaRPr>
          </a:p>
          <a:p>
            <a:pPr marL="0" indent="0" algn="ctr">
              <a:buNone/>
            </a:pPr>
            <a:r>
              <a:rPr lang="en-GB" sz="11200" dirty="0">
                <a:latin typeface="Cambria" panose="02040503050406030204" pitchFamily="18" charset="0"/>
                <a:ea typeface="Cambria" panose="02040503050406030204" pitchFamily="18" charset="0"/>
              </a:rPr>
              <a:t>Here’s an example of what they contain</a:t>
            </a:r>
            <a:r>
              <a:rPr lang="en-GB" dirty="0">
                <a:latin typeface="Cambria" panose="02040503050406030204" pitchFamily="18" charset="0"/>
                <a:ea typeface="Cambria" panose="02040503050406030204" pitchFamily="18" charset="0"/>
              </a:rPr>
              <a:t>…</a:t>
            </a:r>
          </a:p>
          <a:p>
            <a:pPr marL="0" indent="0" algn="ctr">
              <a:buNone/>
            </a:pPr>
            <a:r>
              <a:rPr lang="en-GB" sz="6400" dirty="0">
                <a:latin typeface="Cambria" panose="02040503050406030204" pitchFamily="18" charset="0"/>
                <a:ea typeface="Cambria" panose="02040503050406030204" pitchFamily="18" charset="0"/>
                <a:hlinkClick r:id="" action="ppaction://noaction">
                  <a:extLst>
                    <a:ext uri="{A12FA001-AC4F-418D-AE19-62706E023703}">
                      <ahyp:hlinkClr xmlns:ahyp="http://schemas.microsoft.com/office/drawing/2018/hyperlinkcolor" val="tx"/>
                    </a:ext>
                  </a:extLst>
                </a:hlinkClick>
              </a:rPr>
              <a:t>https://orders.micropress.co.uk/share/5c754f261b2e812381603903</a:t>
            </a:r>
            <a:endParaRPr lang="en-GB" sz="6400" dirty="0">
              <a:latin typeface="Cambria" panose="02040503050406030204" pitchFamily="18" charset="0"/>
              <a:ea typeface="Cambria" panose="02040503050406030204" pitchFamily="18" charset="0"/>
            </a:endParaRPr>
          </a:p>
          <a:p>
            <a:pPr marL="0" indent="0" algn="ctr">
              <a:buNone/>
            </a:pPr>
            <a:r>
              <a:rPr lang="en-GB" sz="6400" dirty="0">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https://orders.micropress.co.uk/share/5c754f261b2e812381603905</a:t>
            </a:r>
            <a:endParaRPr lang="en-GB" sz="6400" dirty="0">
              <a:latin typeface="Cambria" panose="02040503050406030204" pitchFamily="18" charset="0"/>
              <a:ea typeface="Cambria" panose="02040503050406030204" pitchFamily="18" charset="0"/>
            </a:endParaRPr>
          </a:p>
          <a:p>
            <a:pPr marL="0" indent="0" algn="ctr">
              <a:buNone/>
            </a:pPr>
            <a:r>
              <a:rPr lang="en-GB" sz="6400" dirty="0">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https://orders.micropress.co.uk/share/5c754f261b2e812381603904</a:t>
            </a:r>
            <a:endParaRPr lang="en-GB" sz="6400" dirty="0">
              <a:latin typeface="Cambria" panose="02040503050406030204" pitchFamily="18" charset="0"/>
              <a:ea typeface="Cambria" panose="02040503050406030204" pitchFamily="18" charset="0"/>
            </a:endParaRPr>
          </a:p>
          <a:p>
            <a:pPr marL="0" indent="0">
              <a:buNone/>
            </a:pPr>
            <a:endParaRPr lang="en-GB" dirty="0"/>
          </a:p>
          <a:p>
            <a:pPr marL="0" indent="0">
              <a:buNone/>
            </a:pPr>
            <a:endParaRPr lang="en-GB" dirty="0"/>
          </a:p>
          <a:p>
            <a:pPr marL="0" indent="0">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600" dirty="0">
              <a:solidFill>
                <a:schemeClr val="bg1"/>
              </a:solidFill>
            </a:endParaRPr>
          </a:p>
          <a:p>
            <a:pPr marL="0" indent="0" algn="ctr">
              <a:buNone/>
            </a:pPr>
            <a:endParaRPr lang="en-GB" sz="3100" dirty="0">
              <a:hlinkClick r:id="" action="ppaction://noaction">
                <a:extLst>
                  <a:ext uri="{A12FA001-AC4F-418D-AE19-62706E023703}">
                    <ahyp:hlinkClr xmlns:ahyp="http://schemas.microsoft.com/office/drawing/2018/hyperlinkcolor" val="tx"/>
                  </a:ext>
                </a:extLst>
              </a:hlinkClick>
            </a:endParaRPr>
          </a:p>
          <a:p>
            <a:pPr marL="0" indent="0" algn="ctr">
              <a:buNone/>
            </a:pPr>
            <a:endParaRPr lang="en-GB" sz="3100" dirty="0">
              <a:hlinkClick r:id="" action="ppaction://noaction">
                <a:extLst>
                  <a:ext uri="{A12FA001-AC4F-418D-AE19-62706E023703}">
                    <ahyp:hlinkClr xmlns:ahyp="http://schemas.microsoft.com/office/drawing/2018/hyperlinkcolor" val="tx"/>
                  </a:ext>
                </a:extLst>
              </a:hlinkClick>
            </a:endParaRPr>
          </a:p>
          <a:p>
            <a:pPr marL="0" indent="0" algn="ctr">
              <a:buNone/>
            </a:pPr>
            <a:endParaRPr lang="en-GB" sz="3100" dirty="0">
              <a:hlinkClick r:id="" action="ppaction://noaction">
                <a:extLst>
                  <a:ext uri="{A12FA001-AC4F-418D-AE19-62706E023703}">
                    <ahyp:hlinkClr xmlns:ahyp="http://schemas.microsoft.com/office/drawing/2018/hyperlinkcolor" val="tx"/>
                  </a:ext>
                </a:extLst>
              </a:hlinkClick>
            </a:endParaRPr>
          </a:p>
          <a:p>
            <a:pPr marL="0" indent="0" algn="ctr">
              <a:buNone/>
            </a:pPr>
            <a:endParaRPr lang="en-GB" sz="3100" dirty="0">
              <a:hlinkClick r:id="" action="ppaction://noaction">
                <a:extLst>
                  <a:ext uri="{A12FA001-AC4F-418D-AE19-62706E023703}">
                    <ahyp:hlinkClr xmlns:ahyp="http://schemas.microsoft.com/office/drawing/2018/hyperlinkcolor" val="tx"/>
                  </a:ext>
                </a:extLst>
              </a:hlinkClick>
            </a:endParaRPr>
          </a:p>
          <a:p>
            <a:pPr marL="0" indent="0" algn="ctr">
              <a:buNone/>
            </a:pPr>
            <a:endParaRPr lang="en-GB" sz="2400" dirty="0"/>
          </a:p>
          <a:p>
            <a:pPr marL="0" indent="0" algn="ctr">
              <a:buNone/>
            </a:pPr>
            <a:endParaRPr lang="en-GB" sz="2400" b="1" dirty="0"/>
          </a:p>
          <a:p>
            <a:pPr marL="0" indent="0" algn="ctr">
              <a:buNone/>
            </a:pPr>
            <a:endParaRPr lang="en-GB" sz="2400" b="1" dirty="0"/>
          </a:p>
          <a:p>
            <a:pPr marL="0" indent="0" algn="ctr">
              <a:buNone/>
            </a:pPr>
            <a:endParaRPr lang="en-GB" sz="9600" dirty="0">
              <a:latin typeface="Cambria" panose="02040503050406030204" pitchFamily="18" charset="0"/>
              <a:ea typeface="Cambria" panose="02040503050406030204" pitchFamily="18" charset="0"/>
            </a:endParaRPr>
          </a:p>
          <a:p>
            <a:pPr marL="0" indent="0" algn="ctr">
              <a:buNone/>
            </a:pPr>
            <a:endParaRPr lang="en-GB" sz="9600" dirty="0">
              <a:latin typeface="Cambria" panose="02040503050406030204" pitchFamily="18" charset="0"/>
              <a:ea typeface="Cambria" panose="02040503050406030204" pitchFamily="18" charset="0"/>
            </a:endParaRPr>
          </a:p>
          <a:p>
            <a:pPr marL="0" indent="0" algn="ctr">
              <a:buNone/>
            </a:pPr>
            <a:endParaRPr lang="en-GB" sz="9600" dirty="0">
              <a:latin typeface="Cambria" panose="02040503050406030204" pitchFamily="18" charset="0"/>
              <a:ea typeface="Cambria" panose="02040503050406030204" pitchFamily="18" charset="0"/>
            </a:endParaRPr>
          </a:p>
          <a:p>
            <a:pPr marL="0" indent="0" algn="ctr">
              <a:buNone/>
            </a:pPr>
            <a:r>
              <a:rPr lang="en-GB" sz="9600" dirty="0">
                <a:latin typeface="Cambria" panose="02040503050406030204" pitchFamily="18" charset="0"/>
                <a:ea typeface="Cambria" panose="02040503050406030204" pitchFamily="18" charset="0"/>
              </a:rPr>
              <a:t>These are for sale (limited numbers) £5 each (6 euros) or 3 for £12 (15 euros) + </a:t>
            </a:r>
            <a:r>
              <a:rPr lang="en-GB" sz="9600" dirty="0" err="1">
                <a:latin typeface="Cambria" panose="02040503050406030204" pitchFamily="18" charset="0"/>
                <a:ea typeface="Cambria" panose="02040503050406030204" pitchFamily="18" charset="0"/>
              </a:rPr>
              <a:t>p&amp;p</a:t>
            </a:r>
            <a:r>
              <a:rPr lang="en-GB" sz="9600" dirty="0">
                <a:latin typeface="Cambria" panose="02040503050406030204" pitchFamily="18" charset="0"/>
                <a:ea typeface="Cambria" panose="02040503050406030204" pitchFamily="18" charset="0"/>
              </a:rPr>
              <a:t> </a:t>
            </a:r>
            <a:r>
              <a:rPr lang="en-GB" sz="9600" dirty="0">
                <a:latin typeface="Cambria" panose="02040503050406030204" pitchFamily="18" charset="0"/>
                <a:ea typeface="Cambria" panose="02040503050406030204" pitchFamily="18" charset="0"/>
                <a:hlinkClick r:id="rId6"/>
              </a:rPr>
              <a:t>https://www.teachingtracks.co.uk/shop/</a:t>
            </a:r>
            <a:endParaRPr lang="en-GB" sz="9600" dirty="0">
              <a:latin typeface="Cambria" panose="02040503050406030204" pitchFamily="18" charset="0"/>
              <a:ea typeface="Cambria" panose="02040503050406030204" pitchFamily="18" charset="0"/>
            </a:endParaRPr>
          </a:p>
          <a:p>
            <a:pPr marL="0" indent="0" algn="ctr">
              <a:buNone/>
            </a:pPr>
            <a:endParaRPr lang="en-GB" sz="9600" dirty="0">
              <a:latin typeface="Cambria" panose="02040503050406030204" pitchFamily="18" charset="0"/>
              <a:ea typeface="Cambria" panose="02040503050406030204" pitchFamily="18" charset="0"/>
            </a:endParaRPr>
          </a:p>
          <a:p>
            <a:pPr marL="0" indent="0" algn="ctr">
              <a:buNone/>
            </a:pPr>
            <a:endParaRPr lang="en-GB" sz="2400" b="1" dirty="0"/>
          </a:p>
          <a:p>
            <a:pPr marL="0" indent="0" algn="ctr">
              <a:buNone/>
            </a:pPr>
            <a:endParaRPr lang="en-GB" sz="2400" dirty="0"/>
          </a:p>
          <a:p>
            <a:pPr marL="0" indent="0" algn="ctr">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6" name="Picture 2" descr="C:\Users\chris\Desktop\Screenshot-2019-03-06-14.30.13-e1551884284624.png">
            <a:extLst>
              <a:ext uri="{FF2B5EF4-FFF2-40B4-BE49-F238E27FC236}">
                <a16:creationId xmlns:a16="http://schemas.microsoft.com/office/drawing/2014/main" id="{D984B59A-6AE6-4B19-A535-93A19666B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988" y="2053061"/>
            <a:ext cx="1736580" cy="215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chris\Desktop\Screenshot-2019-03-06-14.30.08-e1551884345897.png">
            <a:extLst>
              <a:ext uri="{FF2B5EF4-FFF2-40B4-BE49-F238E27FC236}">
                <a16:creationId xmlns:a16="http://schemas.microsoft.com/office/drawing/2014/main" id="{354F4C19-ACEA-4743-9773-F62B64C3E4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3432" y="1920937"/>
            <a:ext cx="1736580" cy="221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453F3E0-4164-4AF7-8AA3-0459A7EDD5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4424" y="3750393"/>
            <a:ext cx="1736580" cy="2204864"/>
          </a:xfrm>
          <a:prstGeom prst="rect">
            <a:avLst/>
          </a:prstGeom>
        </p:spPr>
      </p:pic>
      <p:pic>
        <p:nvPicPr>
          <p:cNvPr id="10" name="Picture 9">
            <a:extLst>
              <a:ext uri="{FF2B5EF4-FFF2-40B4-BE49-F238E27FC236}">
                <a16:creationId xmlns:a16="http://schemas.microsoft.com/office/drawing/2014/main" id="{026420C5-13B9-4D9C-83D2-DFF9E6750FF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4128" y="4480137"/>
            <a:ext cx="1012300" cy="1006727"/>
          </a:xfrm>
          <a:prstGeom prst="rect">
            <a:avLst/>
          </a:prstGeom>
          <a:noFill/>
          <a:ln>
            <a:noFill/>
          </a:ln>
        </p:spPr>
      </p:pic>
      <p:pic>
        <p:nvPicPr>
          <p:cNvPr id="13" name="Picture 12">
            <a:extLst>
              <a:ext uri="{FF2B5EF4-FFF2-40B4-BE49-F238E27FC236}">
                <a16:creationId xmlns:a16="http://schemas.microsoft.com/office/drawing/2014/main" id="{6472EE52-14CE-4FB0-9BE5-6B876262DBA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2424" y="2613369"/>
            <a:ext cx="1036320" cy="1036320"/>
          </a:xfrm>
          <a:prstGeom prst="rect">
            <a:avLst/>
          </a:prstGeom>
          <a:noFill/>
          <a:ln>
            <a:noFill/>
          </a:ln>
        </p:spPr>
      </p:pic>
      <p:pic>
        <p:nvPicPr>
          <p:cNvPr id="14" name="Picture 13">
            <a:extLst>
              <a:ext uri="{FF2B5EF4-FFF2-40B4-BE49-F238E27FC236}">
                <a16:creationId xmlns:a16="http://schemas.microsoft.com/office/drawing/2014/main" id="{FCD174BE-5EC4-4F3C-8BBC-C9F526827308}"/>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49652" y="4263908"/>
            <a:ext cx="998220" cy="998220"/>
          </a:xfrm>
          <a:prstGeom prst="rect">
            <a:avLst/>
          </a:prstGeom>
          <a:noFill/>
          <a:ln>
            <a:noFill/>
          </a:ln>
        </p:spPr>
      </p:pic>
    </p:spTree>
    <p:extLst>
      <p:ext uri="{BB962C8B-B14F-4D97-AF65-F5344CB8AC3E}">
        <p14:creationId xmlns:p14="http://schemas.microsoft.com/office/powerpoint/2010/main" val="411982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4977-D9E6-4BBE-9D24-52DA6DDA1282}"/>
              </a:ext>
            </a:extLst>
          </p:cNvPr>
          <p:cNvSpPr>
            <a:spLocks noGrp="1"/>
          </p:cNvSpPr>
          <p:nvPr>
            <p:ph type="title"/>
          </p:nvPr>
        </p:nvSpPr>
        <p:spPr>
          <a:xfrm>
            <a:off x="1473895" y="-301512"/>
            <a:ext cx="9144000" cy="1143000"/>
          </a:xfrm>
        </p:spPr>
        <p:txBody>
          <a:bodyPr>
            <a:normAutofit fontScale="90000"/>
          </a:bodyPr>
          <a:lstStyle/>
          <a:p>
            <a:pPr algn="ctr"/>
            <a:br>
              <a:rPr lang="en-GB" sz="2800" b="1" dirty="0">
                <a:latin typeface="+mn-lt"/>
              </a:rPr>
            </a:br>
            <a:r>
              <a:rPr lang="en-GB" sz="3100" b="1" dirty="0">
                <a:latin typeface="Cambria" panose="02040503050406030204" pitchFamily="18" charset="0"/>
                <a:ea typeface="Cambria" panose="02040503050406030204" pitchFamily="18" charset="0"/>
              </a:rPr>
              <a:t>5 of the  songs looked on this course feature in </a:t>
            </a:r>
            <a:r>
              <a:rPr lang="en-GB" sz="3100" b="1" i="1" dirty="0">
                <a:latin typeface="Cambria" panose="02040503050406030204" pitchFamily="18" charset="0"/>
                <a:ea typeface="Cambria" panose="02040503050406030204" pitchFamily="18" charset="0"/>
              </a:rPr>
              <a:t>Top Ten, </a:t>
            </a:r>
            <a:r>
              <a:rPr lang="en-GB" sz="3100" b="1" dirty="0">
                <a:latin typeface="Cambria" panose="02040503050406030204" pitchFamily="18" charset="0"/>
                <a:ea typeface="Cambria" panose="02040503050406030204" pitchFamily="18" charset="0"/>
              </a:rPr>
              <a:t>t</a:t>
            </a:r>
            <a:r>
              <a:rPr lang="en-GB" sz="3100" dirty="0">
                <a:latin typeface="Cambria" panose="02040503050406030204" pitchFamily="18" charset="0"/>
                <a:ea typeface="Cambria" panose="02040503050406030204" pitchFamily="18" charset="0"/>
              </a:rPr>
              <a:t>ogether with 5 more songs &amp; lesson plans all appear in </a:t>
            </a:r>
          </a:p>
        </p:txBody>
      </p:sp>
      <p:sp>
        <p:nvSpPr>
          <p:cNvPr id="3" name="Content Placeholder 2">
            <a:extLst>
              <a:ext uri="{FF2B5EF4-FFF2-40B4-BE49-F238E27FC236}">
                <a16:creationId xmlns:a16="http://schemas.microsoft.com/office/drawing/2014/main" id="{77699C78-BBE4-4E1B-8128-7C401927E615}"/>
              </a:ext>
            </a:extLst>
          </p:cNvPr>
          <p:cNvSpPr>
            <a:spLocks noGrp="1"/>
          </p:cNvSpPr>
          <p:nvPr>
            <p:ph idx="1"/>
          </p:nvPr>
        </p:nvSpPr>
        <p:spPr>
          <a:xfrm>
            <a:off x="1524000" y="1096852"/>
            <a:ext cx="9043792" cy="5976664"/>
          </a:xfrm>
        </p:spPr>
        <p:txBody>
          <a:bodyPr/>
          <a:lstStyle/>
          <a:p>
            <a:pPr marL="0" indent="0" algn="ctr">
              <a:buNone/>
            </a:pPr>
            <a:r>
              <a:rPr lang="en-GB" i="1" dirty="0">
                <a:latin typeface="Cambria" panose="02040503050406030204" pitchFamily="18" charset="0"/>
                <a:ea typeface="Cambria" panose="02040503050406030204" pitchFamily="18" charset="0"/>
              </a:rPr>
              <a:t>Teaching Tracks</a:t>
            </a:r>
            <a:r>
              <a:rPr lang="en-GB" dirty="0">
                <a:latin typeface="Cambria" panose="02040503050406030204" pitchFamily="18" charset="0"/>
                <a:ea typeface="Cambria" panose="02040503050406030204" pitchFamily="18" charset="0"/>
              </a:rPr>
              <a:t>:                   </a:t>
            </a:r>
            <a:r>
              <a:rPr lang="en-GB" i="1" dirty="0">
                <a:latin typeface="Cambria" panose="02040503050406030204" pitchFamily="18" charset="0"/>
                <a:ea typeface="Cambria" panose="02040503050406030204" pitchFamily="18" charset="0"/>
              </a:rPr>
              <a:t>Teaching Tracks</a:t>
            </a:r>
            <a:r>
              <a:rPr lang="en-GB" dirty="0">
                <a:latin typeface="Cambria" panose="02040503050406030204" pitchFamily="18" charset="0"/>
                <a:ea typeface="Cambria" panose="02040503050406030204" pitchFamily="18" charset="0"/>
              </a:rPr>
              <a:t>: </a:t>
            </a:r>
          </a:p>
          <a:p>
            <a:pPr marL="0" indent="0" algn="ctr">
              <a:buNone/>
            </a:pPr>
            <a:r>
              <a:rPr lang="en-GB" i="1" dirty="0">
                <a:latin typeface="Cambria" panose="02040503050406030204" pitchFamily="18" charset="0"/>
                <a:ea typeface="Cambria" panose="02040503050406030204" pitchFamily="18" charset="0"/>
              </a:rPr>
              <a:t>Top Ten </a:t>
            </a:r>
            <a:r>
              <a:rPr lang="en-GB" dirty="0">
                <a:latin typeface="Cambria" panose="02040503050406030204" pitchFamily="18" charset="0"/>
                <a:ea typeface="Cambria" panose="02040503050406030204" pitchFamily="18" charset="0"/>
              </a:rPr>
              <a:t>Student’s book           </a:t>
            </a:r>
            <a:r>
              <a:rPr lang="en-GB" i="1" dirty="0">
                <a:latin typeface="Cambria" panose="02040503050406030204" pitchFamily="18" charset="0"/>
                <a:ea typeface="Cambria" panose="02040503050406030204" pitchFamily="18" charset="0"/>
              </a:rPr>
              <a:t>Top Ten </a:t>
            </a:r>
            <a:r>
              <a:rPr lang="en-GB" dirty="0">
                <a:latin typeface="Cambria" panose="02040503050406030204" pitchFamily="18" charset="0"/>
                <a:ea typeface="Cambria" panose="02040503050406030204" pitchFamily="18" charset="0"/>
              </a:rPr>
              <a:t>Teacher’s Book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screenshot of a cell phone&#10;&#10;Description automatically generated">
            <a:extLst>
              <a:ext uri="{FF2B5EF4-FFF2-40B4-BE49-F238E27FC236}">
                <a16:creationId xmlns:a16="http://schemas.microsoft.com/office/drawing/2014/main" id="{F17D7580-A1D4-4D00-8821-28DDCA1F3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641" y="2314490"/>
            <a:ext cx="2569993" cy="331236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872398B-3272-43DA-999C-8EF2822C0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080" y="2429000"/>
            <a:ext cx="2569994" cy="3312368"/>
          </a:xfrm>
          <a:prstGeom prst="rect">
            <a:avLst/>
          </a:prstGeom>
        </p:spPr>
      </p:pic>
      <p:sp>
        <p:nvSpPr>
          <p:cNvPr id="6" name="Title 1">
            <a:extLst>
              <a:ext uri="{FF2B5EF4-FFF2-40B4-BE49-F238E27FC236}">
                <a16:creationId xmlns:a16="http://schemas.microsoft.com/office/drawing/2014/main" id="{8BBF3D50-994D-4FA7-9474-8F333393F11E}"/>
              </a:ext>
            </a:extLst>
          </p:cNvPr>
          <p:cNvSpPr txBox="1">
            <a:spLocks/>
          </p:cNvSpPr>
          <p:nvPr/>
        </p:nvSpPr>
        <p:spPr>
          <a:xfrm>
            <a:off x="1414630" y="5930516"/>
            <a:ext cx="9362739" cy="11430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800" b="1" dirty="0">
                <a:solidFill>
                  <a:schemeClr val="tx1"/>
                </a:solidFill>
                <a:hlinkClick r:id="rId5">
                  <a:extLst>
                    <a:ext uri="{A12FA001-AC4F-418D-AE19-62706E023703}">
                      <ahyp:hlinkClr xmlns:ahyp="http://schemas.microsoft.com/office/drawing/2018/hyperlinkcolor" val="tx"/>
                    </a:ext>
                  </a:extLst>
                </a:hlinkClick>
              </a:rPr>
              <a:t>www.teachingtracks.co.uk</a:t>
            </a:r>
            <a:endParaRPr lang="en-GB" sz="2800" b="1" dirty="0">
              <a:solidFill>
                <a:schemeClr val="tx1"/>
              </a:solidFill>
            </a:endParaRPr>
          </a:p>
        </p:txBody>
      </p:sp>
      <p:pic>
        <p:nvPicPr>
          <p:cNvPr id="7" name="Picture 6">
            <a:extLst>
              <a:ext uri="{FF2B5EF4-FFF2-40B4-BE49-F238E27FC236}">
                <a16:creationId xmlns:a16="http://schemas.microsoft.com/office/drawing/2014/main" id="{9080E2E4-941E-43B4-92DF-A048E9917AA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48440" y="5323199"/>
            <a:ext cx="994911" cy="875898"/>
          </a:xfrm>
          <a:prstGeom prst="rect">
            <a:avLst/>
          </a:prstGeom>
          <a:noFill/>
          <a:ln>
            <a:noFill/>
          </a:ln>
        </p:spPr>
      </p:pic>
    </p:spTree>
    <p:extLst>
      <p:ext uri="{BB962C8B-B14F-4D97-AF65-F5344CB8AC3E}">
        <p14:creationId xmlns:p14="http://schemas.microsoft.com/office/powerpoint/2010/main" val="323078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s pointing towards light">
            <a:extLst>
              <a:ext uri="{FF2B5EF4-FFF2-40B4-BE49-F238E27FC236}">
                <a16:creationId xmlns:a16="http://schemas.microsoft.com/office/drawing/2014/main" id="{BEBB5461-EBA3-47DA-94CA-11DFDD52112F}"/>
              </a:ext>
            </a:extLst>
          </p:cNvPr>
          <p:cNvPicPr>
            <a:picLocks noChangeAspect="1"/>
          </p:cNvPicPr>
          <p:nvPr/>
        </p:nvPicPr>
        <p:blipFill rotWithShape="1">
          <a:blip r:embed="rId2"/>
          <a:srcRect b="15730"/>
          <a:stretch/>
        </p:blipFill>
        <p:spPr>
          <a:xfrm>
            <a:off x="0" y="0"/>
            <a:ext cx="12191977" cy="6858022"/>
          </a:xfrm>
          <a:prstGeom prst="rect">
            <a:avLst/>
          </a:prstGeom>
        </p:spPr>
      </p:pic>
      <p:sp>
        <p:nvSpPr>
          <p:cNvPr id="2" name="Title 1">
            <a:extLst>
              <a:ext uri="{FF2B5EF4-FFF2-40B4-BE49-F238E27FC236}">
                <a16:creationId xmlns:a16="http://schemas.microsoft.com/office/drawing/2014/main" id="{175FE940-354A-4365-AD72-83D86C77AE22}"/>
              </a:ext>
            </a:extLst>
          </p:cNvPr>
          <p:cNvSpPr>
            <a:spLocks noGrp="1"/>
          </p:cNvSpPr>
          <p:nvPr>
            <p:ph type="title"/>
          </p:nvPr>
        </p:nvSpPr>
        <p:spPr>
          <a:xfrm>
            <a:off x="4930588" y="4435452"/>
            <a:ext cx="8068235" cy="3569242"/>
          </a:xfrm>
        </p:spPr>
        <p:txBody>
          <a:bodyPr vert="horz" lIns="91440" tIns="45720" rIns="91440" bIns="45720" rtlCol="0" anchor="t">
            <a:normAutofit/>
          </a:bodyPr>
          <a:lstStyle/>
          <a:p>
            <a:pPr algn="ctr"/>
            <a:r>
              <a:rPr lang="en-US" sz="6600" b="1" dirty="0"/>
              <a:t>Ten Golden Rules</a:t>
            </a:r>
          </a:p>
        </p:txBody>
      </p:sp>
      <p:pic>
        <p:nvPicPr>
          <p:cNvPr id="7" name="Content Placeholder 3" descr="sketch-1522590052511">
            <a:extLst>
              <a:ext uri="{FF2B5EF4-FFF2-40B4-BE49-F238E27FC236}">
                <a16:creationId xmlns:a16="http://schemas.microsoft.com/office/drawing/2014/main" id="{50C9AD57-7B74-458F-87F4-972AF205AD5B}"/>
              </a:ext>
            </a:extLst>
          </p:cNvPr>
          <p:cNvPicPr>
            <a:picLocks/>
          </p:cNvPicPr>
          <p:nvPr/>
        </p:nvPicPr>
        <p:blipFill>
          <a:blip r:embed="rId3" cstate="print">
            <a:clrChange>
              <a:clrFrom>
                <a:srgbClr val="FEFEFD"/>
              </a:clrFrom>
              <a:clrTo>
                <a:srgbClr val="FEFEFD">
                  <a:alpha val="0"/>
                </a:srgbClr>
              </a:clrTo>
            </a:clrChange>
            <a:extLst>
              <a:ext uri="{28A0092B-C50C-407E-A947-70E740481C1C}">
                <a14:useLocalDpi xmlns:a14="http://schemas.microsoft.com/office/drawing/2010/main" val="0"/>
              </a:ext>
            </a:extLst>
          </a:blip>
          <a:stretch>
            <a:fillRect/>
          </a:stretch>
        </p:blipFill>
        <p:spPr bwMode="auto">
          <a:xfrm>
            <a:off x="8120958" y="5362249"/>
            <a:ext cx="2071191" cy="1340422"/>
          </a:xfrm>
          <a:prstGeom prst="rect">
            <a:avLst/>
          </a:prstGeom>
          <a:noFill/>
          <a:ln>
            <a:noFill/>
          </a:ln>
          <a:effectLst/>
        </p:spPr>
      </p:pic>
    </p:spTree>
    <p:extLst>
      <p:ext uri="{BB962C8B-B14F-4D97-AF65-F5344CB8AC3E}">
        <p14:creationId xmlns:p14="http://schemas.microsoft.com/office/powerpoint/2010/main" val="128087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AA99E-DA01-4350-BD6B-BA10102B1A75}"/>
              </a:ext>
            </a:extLst>
          </p:cNvPr>
          <p:cNvSpPr/>
          <p:nvPr/>
        </p:nvSpPr>
        <p:spPr>
          <a:xfrm>
            <a:off x="101823" y="4504059"/>
            <a:ext cx="12090177" cy="1785104"/>
          </a:xfrm>
          <a:prstGeom prst="rect">
            <a:avLst/>
          </a:prstGeom>
        </p:spPr>
        <p:txBody>
          <a:bodyPr wrap="square">
            <a:spAutoFit/>
          </a:bodyPr>
          <a:lstStyle/>
          <a:p>
            <a:pPr algn="r">
              <a:spcBef>
                <a:spcPct val="0"/>
              </a:spcBef>
            </a:pPr>
            <a:endParaRPr lang="en-GB" altLang="en-US" b="1" dirty="0">
              <a:solidFill>
                <a:schemeClr val="bg1"/>
              </a:solidFill>
              <a:hlinkClick r:id="rId2">
                <a:extLst>
                  <a:ext uri="{A12FA001-AC4F-418D-AE19-62706E023703}">
                    <ahyp:hlinkClr xmlns:ahyp="http://schemas.microsoft.com/office/drawing/2018/hyperlinkcolor" val="tx"/>
                  </a:ext>
                </a:extLst>
              </a:hlinkClick>
            </a:endParaRPr>
          </a:p>
          <a:p>
            <a:pPr>
              <a:spcBef>
                <a:spcPct val="0"/>
              </a:spcBef>
            </a:pPr>
            <a:r>
              <a:rPr lang="en-GB" altLang="en-US" sz="2800" b="1" dirty="0">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www.teachingtracks.co.uk</a:t>
            </a:r>
            <a:r>
              <a:rPr lang="en-GB" altLang="en-US" sz="2800" b="1" dirty="0">
                <a:latin typeface="Cambria" panose="02040503050406030204" pitchFamily="18" charset="0"/>
                <a:ea typeface="Cambria" panose="02040503050406030204" pitchFamily="18" charset="0"/>
              </a:rPr>
              <a:t> </a:t>
            </a:r>
          </a:p>
          <a:p>
            <a:pPr>
              <a:spcBef>
                <a:spcPct val="0"/>
              </a:spcBef>
            </a:pPr>
            <a:r>
              <a:rPr lang="en-GB" altLang="en-US" sz="2800" b="1" dirty="0">
                <a:latin typeface="Cambria" panose="02040503050406030204" pitchFamily="18" charset="0"/>
                <a:ea typeface="Cambria" panose="02040503050406030204" pitchFamily="18" charset="0"/>
              </a:rPr>
              <a:t>                                                         </a:t>
            </a:r>
            <a:r>
              <a:rPr lang="en-US" altLang="en-US" sz="2800" b="1" dirty="0">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https://www.youtube.com/user/chrysalis66</a:t>
            </a:r>
            <a:r>
              <a:rPr lang="en-US" altLang="en-US" sz="2800" b="1" dirty="0">
                <a:latin typeface="Cambria" panose="02040503050406030204" pitchFamily="18" charset="0"/>
                <a:ea typeface="Cambria" panose="02040503050406030204" pitchFamily="18" charset="0"/>
              </a:rPr>
              <a:t> </a:t>
            </a:r>
          </a:p>
          <a:p>
            <a:pPr algn="ctr">
              <a:spcBef>
                <a:spcPct val="0"/>
              </a:spcBef>
            </a:pPr>
            <a:endParaRPr lang="en-GB" altLang="en-US" b="1" u="sng" dirty="0">
              <a:solidFill>
                <a:srgbClr val="FFFF00"/>
              </a:solidFill>
            </a:endParaRPr>
          </a:p>
          <a:p>
            <a:pPr algn="ctr">
              <a:spcBef>
                <a:spcPct val="0"/>
              </a:spcBef>
            </a:pPr>
            <a:endParaRPr lang="en-GB" altLang="en-US" b="1" dirty="0">
              <a:solidFill>
                <a:schemeClr val="bg1"/>
              </a:solidFill>
            </a:endParaRPr>
          </a:p>
        </p:txBody>
      </p:sp>
      <p:pic>
        <p:nvPicPr>
          <p:cNvPr id="9" name="Picture 8">
            <a:extLst>
              <a:ext uri="{FF2B5EF4-FFF2-40B4-BE49-F238E27FC236}">
                <a16:creationId xmlns:a16="http://schemas.microsoft.com/office/drawing/2014/main" id="{4A28722A-3B9F-40F9-A8EB-03E108444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4616" y="1409732"/>
            <a:ext cx="1275997" cy="855313"/>
          </a:xfrm>
          <a:prstGeom prst="rect">
            <a:avLst/>
          </a:prstGeom>
        </p:spPr>
      </p:pic>
      <p:pic>
        <p:nvPicPr>
          <p:cNvPr id="10" name="Content Placeholder 3" descr="A sign in front of a brick wall&#10;&#10;Description automatically generated">
            <a:extLst>
              <a:ext uri="{FF2B5EF4-FFF2-40B4-BE49-F238E27FC236}">
                <a16:creationId xmlns:a16="http://schemas.microsoft.com/office/drawing/2014/main" id="{84CE665B-56AF-4234-8C9D-01EB51C9E3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4"/>
          <a:stretch/>
        </p:blipFill>
        <p:spPr>
          <a:xfrm>
            <a:off x="1447229" y="577345"/>
            <a:ext cx="9173615" cy="4027732"/>
          </a:xfrm>
          <a:prstGeom prst="rect">
            <a:avLst/>
          </a:prstGeom>
        </p:spPr>
      </p:pic>
      <p:sp>
        <p:nvSpPr>
          <p:cNvPr id="11" name="Rectangle 10">
            <a:extLst>
              <a:ext uri="{FF2B5EF4-FFF2-40B4-BE49-F238E27FC236}">
                <a16:creationId xmlns:a16="http://schemas.microsoft.com/office/drawing/2014/main" id="{93BEB6DA-73E2-45A2-B263-ADF1AE9A3909}"/>
              </a:ext>
            </a:extLst>
          </p:cNvPr>
          <p:cNvSpPr/>
          <p:nvPr/>
        </p:nvSpPr>
        <p:spPr>
          <a:xfrm>
            <a:off x="3137482" y="83669"/>
            <a:ext cx="5721291" cy="1077218"/>
          </a:xfrm>
          <a:prstGeom prst="rect">
            <a:avLst/>
          </a:prstGeom>
        </p:spPr>
        <p:txBody>
          <a:bodyPr wrap="square">
            <a:spAutoFit/>
          </a:bodyPr>
          <a:lstStyle/>
          <a:p>
            <a:pPr algn="ctr">
              <a:lnSpc>
                <a:spcPct val="90000"/>
              </a:lnSpc>
              <a:spcBef>
                <a:spcPct val="0"/>
              </a:spcBef>
              <a:spcAft>
                <a:spcPts val="600"/>
              </a:spcAft>
            </a:pPr>
            <a:r>
              <a:rPr lang="en-US" altLang="en-US" sz="2400" b="1" dirty="0">
                <a:latin typeface="Cambria" panose="02040503050406030204" pitchFamily="18" charset="0"/>
                <a:ea typeface="Cambria" panose="02040503050406030204" pitchFamily="18" charset="0"/>
              </a:rPr>
              <a:t>Please join my Facebook group</a:t>
            </a:r>
          </a:p>
          <a:p>
            <a:pPr algn="ctr">
              <a:lnSpc>
                <a:spcPct val="90000"/>
              </a:lnSpc>
              <a:spcBef>
                <a:spcPct val="0"/>
              </a:spcBef>
              <a:spcAft>
                <a:spcPts val="600"/>
              </a:spcAft>
            </a:pPr>
            <a:endParaRPr lang="en-US" altLang="en-US" b="1" dirty="0"/>
          </a:p>
          <a:p>
            <a:pPr algn="ctr">
              <a:lnSpc>
                <a:spcPct val="90000"/>
              </a:lnSpc>
              <a:spcBef>
                <a:spcPct val="0"/>
              </a:spcBef>
              <a:spcAft>
                <a:spcPts val="600"/>
              </a:spcAft>
            </a:pPr>
            <a:r>
              <a:rPr lang="en-US" altLang="en-US" b="1" dirty="0"/>
              <a:t> </a:t>
            </a:r>
          </a:p>
        </p:txBody>
      </p:sp>
      <p:pic>
        <p:nvPicPr>
          <p:cNvPr id="13" name="Picture 12">
            <a:extLst>
              <a:ext uri="{FF2B5EF4-FFF2-40B4-BE49-F238E27FC236}">
                <a16:creationId xmlns:a16="http://schemas.microsoft.com/office/drawing/2014/main" id="{5547522C-DB89-4AEE-A89E-ECF85AC1405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3000" y="5826306"/>
            <a:ext cx="1113386" cy="1001423"/>
          </a:xfrm>
          <a:prstGeom prst="rect">
            <a:avLst/>
          </a:prstGeom>
          <a:noFill/>
          <a:ln>
            <a:noFill/>
          </a:ln>
        </p:spPr>
      </p:pic>
      <p:sp>
        <p:nvSpPr>
          <p:cNvPr id="4" name="Rectangle 3">
            <a:extLst>
              <a:ext uri="{FF2B5EF4-FFF2-40B4-BE49-F238E27FC236}">
                <a16:creationId xmlns:a16="http://schemas.microsoft.com/office/drawing/2014/main" id="{56D1F5C6-65FD-4745-A061-52F9C3913C68}"/>
              </a:ext>
            </a:extLst>
          </p:cNvPr>
          <p:cNvSpPr/>
          <p:nvPr/>
        </p:nvSpPr>
        <p:spPr>
          <a:xfrm>
            <a:off x="3358040" y="6251111"/>
            <a:ext cx="5139546" cy="523220"/>
          </a:xfrm>
          <a:prstGeom prst="rect">
            <a:avLst/>
          </a:prstGeom>
        </p:spPr>
        <p:txBody>
          <a:bodyPr wrap="square">
            <a:spAutoFit/>
          </a:bodyPr>
          <a:lstStyle/>
          <a:p>
            <a:pPr algn="ctr">
              <a:spcBef>
                <a:spcPct val="0"/>
              </a:spcBef>
            </a:pPr>
            <a:r>
              <a:rPr lang="en-GB" altLang="en-US" sz="2800" b="1" u="sng" dirty="0">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walklettchris@hotmail.com</a:t>
            </a:r>
            <a:endParaRPr lang="en-GB" altLang="en-US" sz="2800" b="1" u="sng"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8A332E26-D5DB-4D2A-97CF-33C5301B327D}"/>
              </a:ext>
            </a:extLst>
          </p:cNvPr>
          <p:cNvSpPr/>
          <p:nvPr/>
        </p:nvSpPr>
        <p:spPr>
          <a:xfrm>
            <a:off x="2423592" y="4592956"/>
            <a:ext cx="7947248" cy="369332"/>
          </a:xfrm>
          <a:prstGeom prst="rect">
            <a:avLst/>
          </a:prstGeom>
        </p:spPr>
        <p:txBody>
          <a:bodyPr wrap="square">
            <a:spAutoFit/>
          </a:bodyPr>
          <a:lstStyle/>
          <a:p>
            <a:pPr algn="ctr">
              <a:spcBef>
                <a:spcPct val="0"/>
              </a:spcBef>
            </a:pPr>
            <a:r>
              <a:rPr lang="en-GB" altLang="en-US" b="1" u="sng" dirty="0">
                <a:solidFill>
                  <a:schemeClr val="bg1"/>
                </a:solidFill>
                <a:hlinkClick r:id="rId8">
                  <a:extLst>
                    <a:ext uri="{A12FA001-AC4F-418D-AE19-62706E023703}">
                      <ahyp:hlinkClr xmlns:ahyp="http://schemas.microsoft.com/office/drawing/2018/hyperlinkcolor" val="tx"/>
                    </a:ext>
                  </a:extLst>
                </a:hlinkClick>
              </a:rPr>
              <a:t>/</a:t>
            </a:r>
            <a:endParaRPr lang="en-GB" altLang="en-US" b="1" u="sng" dirty="0">
              <a:solidFill>
                <a:schemeClr val="bg1"/>
              </a:solidFill>
            </a:endParaRPr>
          </a:p>
        </p:txBody>
      </p:sp>
      <p:pic>
        <p:nvPicPr>
          <p:cNvPr id="15" name="Picture 14">
            <a:extLst>
              <a:ext uri="{FF2B5EF4-FFF2-40B4-BE49-F238E27FC236}">
                <a16:creationId xmlns:a16="http://schemas.microsoft.com/office/drawing/2014/main" id="{033CF237-07A2-40D9-B932-8EF416AB7B6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614" y="5858964"/>
            <a:ext cx="1113386" cy="968765"/>
          </a:xfrm>
          <a:prstGeom prst="rect">
            <a:avLst/>
          </a:prstGeom>
          <a:noFill/>
          <a:ln>
            <a:noFill/>
          </a:ln>
        </p:spPr>
      </p:pic>
      <p:pic>
        <p:nvPicPr>
          <p:cNvPr id="5" name="Picture 4" descr="Qr code&#10;&#10;Description automatically generated">
            <a:extLst>
              <a:ext uri="{FF2B5EF4-FFF2-40B4-BE49-F238E27FC236}">
                <a16:creationId xmlns:a16="http://schemas.microsoft.com/office/drawing/2014/main" id="{D395E2EB-0197-4B4F-B28A-0C45EAB031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5944" y="1461389"/>
            <a:ext cx="1095875" cy="1021663"/>
          </a:xfrm>
          <a:prstGeom prst="rect">
            <a:avLst/>
          </a:prstGeom>
        </p:spPr>
      </p:pic>
      <p:pic>
        <p:nvPicPr>
          <p:cNvPr id="16" name="Picture 15">
            <a:extLst>
              <a:ext uri="{FF2B5EF4-FFF2-40B4-BE49-F238E27FC236}">
                <a16:creationId xmlns:a16="http://schemas.microsoft.com/office/drawing/2014/main" id="{C05F8865-CFD1-4D81-9442-8138C0C6F44E}"/>
              </a:ext>
            </a:extLst>
          </p:cNvPr>
          <p:cNvPicPr>
            <a:picLocks noChangeAspect="1"/>
          </p:cNvPicPr>
          <p:nvPr/>
        </p:nvPicPr>
        <p:blipFill rotWithShape="1">
          <a:blip r:embed="rId11" cstate="print">
            <a:clrChange>
              <a:clrFrom>
                <a:srgbClr val="FEFEFD"/>
              </a:clrFrom>
              <a:clrTo>
                <a:srgbClr val="FEFEFD">
                  <a:alpha val="0"/>
                </a:srgbClr>
              </a:clrTo>
            </a:clrChange>
            <a:extLst>
              <a:ext uri="{28A0092B-C50C-407E-A947-70E740481C1C}">
                <a14:useLocalDpi xmlns:a14="http://schemas.microsoft.com/office/drawing/2010/main" val="0"/>
              </a:ext>
            </a:extLst>
          </a:blip>
          <a:srcRect l="24445" t="17965" r="15164" b="8413"/>
          <a:stretch/>
        </p:blipFill>
        <p:spPr>
          <a:xfrm>
            <a:off x="1341848" y="2348185"/>
            <a:ext cx="1406355" cy="966869"/>
          </a:xfrm>
          <a:prstGeom prst="rect">
            <a:avLst/>
          </a:prstGeom>
        </p:spPr>
      </p:pic>
    </p:spTree>
    <p:extLst>
      <p:ext uri="{BB962C8B-B14F-4D97-AF65-F5344CB8AC3E}">
        <p14:creationId xmlns:p14="http://schemas.microsoft.com/office/powerpoint/2010/main" val="97717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5F9E-10D6-4DBA-9219-3248C6C5BD94}"/>
              </a:ext>
            </a:extLst>
          </p:cNvPr>
          <p:cNvSpPr>
            <a:spLocks noGrp="1"/>
          </p:cNvSpPr>
          <p:nvPr>
            <p:ph type="title"/>
          </p:nvPr>
        </p:nvSpPr>
        <p:spPr>
          <a:xfrm>
            <a:off x="0" y="-285325"/>
            <a:ext cx="12192000" cy="1325563"/>
          </a:xfrm>
        </p:spPr>
        <p:txBody>
          <a:bodyPr>
            <a:normAutofit/>
          </a:bodyPr>
          <a:lstStyle/>
          <a:p>
            <a:pPr algn="ctr"/>
            <a:r>
              <a:rPr lang="en-GB" sz="2800" u="sng">
                <a:latin typeface="Cambria" panose="02040503050406030204" pitchFamily="18" charset="0"/>
                <a:ea typeface="Cambria" panose="02040503050406030204" pitchFamily="18" charset="0"/>
              </a:rPr>
              <a:t>Some resources, </a:t>
            </a:r>
            <a:r>
              <a:rPr lang="en-GB" sz="2800" u="sng" dirty="0">
                <a:latin typeface="Cambria" panose="02040503050406030204" pitchFamily="18" charset="0"/>
                <a:ea typeface="Cambria" panose="02040503050406030204" pitchFamily="18" charset="0"/>
              </a:rPr>
              <a:t>I am </a:t>
            </a:r>
            <a:r>
              <a:rPr lang="en-GB" sz="2800" u="sng">
                <a:latin typeface="Cambria" panose="02040503050406030204" pitchFamily="18" charset="0"/>
                <a:ea typeface="Cambria" panose="02040503050406030204" pitchFamily="18" charset="0"/>
              </a:rPr>
              <a:t>aware that some </a:t>
            </a:r>
            <a:r>
              <a:rPr lang="en-GB" sz="2800" u="sng" dirty="0">
                <a:latin typeface="Cambria" panose="02040503050406030204" pitchFamily="18" charset="0"/>
                <a:ea typeface="Cambria" panose="02040503050406030204" pitchFamily="18" charset="0"/>
              </a:rPr>
              <a:t>are gap-fill but there are others too</a:t>
            </a:r>
          </a:p>
        </p:txBody>
      </p:sp>
      <p:sp>
        <p:nvSpPr>
          <p:cNvPr id="3" name="Content Placeholder 2">
            <a:extLst>
              <a:ext uri="{FF2B5EF4-FFF2-40B4-BE49-F238E27FC236}">
                <a16:creationId xmlns:a16="http://schemas.microsoft.com/office/drawing/2014/main" id="{A390720D-026F-4AD6-A8D3-089AF7D65C04}"/>
              </a:ext>
            </a:extLst>
          </p:cNvPr>
          <p:cNvSpPr>
            <a:spLocks noGrp="1"/>
          </p:cNvSpPr>
          <p:nvPr>
            <p:ph idx="1"/>
          </p:nvPr>
        </p:nvSpPr>
        <p:spPr>
          <a:xfrm>
            <a:off x="319726" y="748007"/>
            <a:ext cx="11552548" cy="7000989"/>
          </a:xfrm>
        </p:spPr>
        <p:txBody>
          <a:bodyPr>
            <a:normAutofit fontScale="55000" lnSpcReduction="20000"/>
          </a:bodyPr>
          <a:lstStyle/>
          <a:p>
            <a:pPr marL="0" indent="0" algn="ctr">
              <a:buNone/>
            </a:pPr>
            <a:r>
              <a:rPr lang="en-GB" sz="4500" dirty="0">
                <a:hlinkClick r:id="rId2"/>
              </a:rPr>
              <a:t>www.tuneintoenglish.com</a:t>
            </a:r>
            <a:r>
              <a:rPr lang="en-GB" sz="4500" dirty="0"/>
              <a:t> some good lessons - need to register</a:t>
            </a:r>
          </a:p>
          <a:p>
            <a:pPr marL="0" indent="0" algn="ctr">
              <a:buNone/>
            </a:pPr>
            <a:r>
              <a:rPr lang="en-GB" sz="4500" dirty="0">
                <a:hlinkClick r:id="rId3"/>
              </a:rPr>
              <a:t>www.lyricstraining.com</a:t>
            </a:r>
            <a:r>
              <a:rPr lang="en-GB" sz="4500" dirty="0"/>
              <a:t> fill out the words as young, different levels</a:t>
            </a:r>
          </a:p>
          <a:p>
            <a:pPr marL="0" indent="0" algn="ctr">
              <a:buNone/>
            </a:pPr>
            <a:r>
              <a:rPr lang="en-GB" sz="4500" dirty="0">
                <a:hlinkClick r:id="rId4"/>
              </a:rPr>
              <a:t>www.fluentu.com</a:t>
            </a:r>
            <a:r>
              <a:rPr lang="en-GB" sz="4500" dirty="0"/>
              <a:t> – interactive subtitles on music videos</a:t>
            </a:r>
          </a:p>
          <a:p>
            <a:pPr marL="0" indent="0" algn="ctr">
              <a:buNone/>
            </a:pPr>
            <a:r>
              <a:rPr lang="en-GB" sz="4500" dirty="0">
                <a:hlinkClick r:id="rId5"/>
              </a:rPr>
              <a:t>https://tefltunes.com/category/lessons/</a:t>
            </a:r>
            <a:r>
              <a:rPr lang="en-GB" sz="4500" dirty="0"/>
              <a:t> pay site offering lesson plans from songs</a:t>
            </a:r>
          </a:p>
          <a:p>
            <a:pPr marL="0" indent="0" algn="ctr">
              <a:buNone/>
            </a:pPr>
            <a:r>
              <a:rPr lang="en-GB" sz="4500" dirty="0">
                <a:hlinkClick r:id="rId6"/>
              </a:rPr>
              <a:t>http://elttraining.mdl2.com/mod/page/view.php?id=217</a:t>
            </a:r>
            <a:endParaRPr lang="en-GB" sz="4500" dirty="0"/>
          </a:p>
          <a:p>
            <a:pPr marL="0" indent="0" algn="ctr">
              <a:buNone/>
            </a:pPr>
            <a:r>
              <a:rPr lang="en-GB" sz="4500" dirty="0">
                <a:hlinkClick r:id="rId7"/>
              </a:rPr>
              <a:t>https://lyricalenglish.wordpress.com/</a:t>
            </a:r>
            <a:r>
              <a:rPr lang="en-GB" sz="4500" dirty="0"/>
              <a:t> a blog with a few good song lesson plans</a:t>
            </a:r>
          </a:p>
          <a:p>
            <a:pPr marL="0" indent="0" algn="ctr">
              <a:buNone/>
            </a:pPr>
            <a:r>
              <a:rPr lang="en-GB" sz="4500" dirty="0">
                <a:hlinkClick r:id="rId8"/>
              </a:rPr>
              <a:t>https://songswithstories.wordpress.com/</a:t>
            </a:r>
            <a:r>
              <a:rPr lang="en-GB" sz="4500" dirty="0"/>
              <a:t> a blog with a few good song lesson plans</a:t>
            </a:r>
          </a:p>
          <a:p>
            <a:pPr marL="0" indent="0" algn="ctr">
              <a:buNone/>
            </a:pPr>
            <a:r>
              <a:rPr lang="en-GB" sz="4500" dirty="0">
                <a:hlinkClick r:id="rId9"/>
              </a:rPr>
              <a:t>http://lessonstream.org</a:t>
            </a:r>
            <a:r>
              <a:rPr lang="en-GB" sz="4500" dirty="0"/>
              <a:t> Jamie Keddie’s site a few good lesson plan ideas.</a:t>
            </a:r>
          </a:p>
          <a:p>
            <a:pPr marL="0" indent="0" algn="ctr">
              <a:buNone/>
            </a:pPr>
            <a:r>
              <a:rPr lang="en-GB" sz="4500" dirty="0">
                <a:hlinkClick r:id="rId10"/>
              </a:rPr>
              <a:t>https://sandraheyersongs.com/songs/</a:t>
            </a:r>
            <a:r>
              <a:rPr lang="en-GB" sz="4500" dirty="0"/>
              <a:t> interesting site with some good stuff</a:t>
            </a:r>
          </a:p>
          <a:p>
            <a:pPr marL="0" indent="0" algn="ctr">
              <a:buNone/>
            </a:pPr>
            <a:r>
              <a:rPr lang="en-GB" sz="4500" dirty="0">
                <a:hlinkClick r:id="rId11"/>
              </a:rPr>
              <a:t>http://evasimkesyan.com/2013/08/01/33rd-elt-carnival/</a:t>
            </a:r>
            <a:endParaRPr lang="en-GB" sz="4500" dirty="0"/>
          </a:p>
          <a:p>
            <a:pPr marL="0" indent="0" algn="ctr">
              <a:buNone/>
            </a:pPr>
            <a:r>
              <a:rPr lang="en-GB" sz="4500" dirty="0">
                <a:hlinkClick r:id="rId12"/>
              </a:rPr>
              <a:t>http://www.songsforteaching.com/esleflesol.htm</a:t>
            </a:r>
            <a:r>
              <a:rPr lang="en-GB" sz="4500" dirty="0"/>
              <a:t> ‘made for teaching’ songs</a:t>
            </a:r>
          </a:p>
          <a:p>
            <a:pPr marL="0" indent="0" algn="ctr">
              <a:buNone/>
            </a:pPr>
            <a:r>
              <a:rPr lang="en-GB" sz="4500" dirty="0">
                <a:hlinkClick r:id="rId13"/>
              </a:rPr>
              <a:t>https://www.youtube.com/</a:t>
            </a:r>
            <a:r>
              <a:rPr lang="en-GB" sz="4500" dirty="0" err="1">
                <a:hlinkClick r:id="rId13"/>
              </a:rPr>
              <a:t>watch?v</a:t>
            </a:r>
            <a:r>
              <a:rPr lang="en-GB" sz="4500" dirty="0">
                <a:hlinkClick r:id="rId13"/>
              </a:rPr>
              <a:t>=rigdTOZ9THM...</a:t>
            </a:r>
            <a:r>
              <a:rPr lang="en-GB" sz="4500" dirty="0"/>
              <a:t> IH Tips on using songs.</a:t>
            </a:r>
          </a:p>
          <a:p>
            <a:pPr marL="0" indent="0" algn="ctr">
              <a:buNone/>
            </a:pPr>
            <a:r>
              <a:rPr lang="en-GB" sz="4500" dirty="0">
                <a:hlinkClick r:id="rId14"/>
              </a:rPr>
              <a:t>http://busyteacher.org/classroom.../</a:t>
            </a:r>
            <a:r>
              <a:rPr lang="en-GB" sz="4500" dirty="0" err="1">
                <a:hlinkClick r:id="rId14"/>
              </a:rPr>
              <a:t>songs_and_lyrics</a:t>
            </a:r>
            <a:r>
              <a:rPr lang="en-GB" sz="4500" dirty="0">
                <a:hlinkClick r:id="rId14"/>
              </a:rPr>
              <a:t>/</a:t>
            </a:r>
            <a:r>
              <a:rPr lang="en-GB" sz="4500" dirty="0"/>
              <a:t> gap fill</a:t>
            </a:r>
          </a:p>
          <a:p>
            <a:pPr marL="0" indent="0" algn="ctr">
              <a:buNone/>
            </a:pPr>
            <a:r>
              <a:rPr lang="en-GB" sz="4500" dirty="0">
                <a:hlinkClick r:id="rId15"/>
              </a:rPr>
              <a:t>https://en.islcollective.com/resources/</a:t>
            </a:r>
            <a:r>
              <a:rPr lang="en-GB" sz="4500" dirty="0" err="1">
                <a:hlinkClick r:id="rId15"/>
              </a:rPr>
              <a:t>search_result</a:t>
            </a:r>
            <a:r>
              <a:rPr lang="en-GB" sz="4500" dirty="0">
                <a:hlinkClick r:id="rId15"/>
              </a:rPr>
              <a:t>...</a:t>
            </a:r>
            <a:r>
              <a:rPr lang="en-GB" sz="4500" dirty="0"/>
              <a:t> 1000s of gap fills</a:t>
            </a:r>
          </a:p>
          <a:p>
            <a:pPr marL="0" indent="0" algn="ctr">
              <a:buNone/>
            </a:pPr>
            <a:r>
              <a:rPr lang="en-GB" sz="4000" dirty="0">
                <a:hlinkClick r:id="rId16"/>
              </a:rPr>
              <a:t>http://www.tubequizard.com/?fbclid=IwAR3enG3JflLYP55nAYkxfVUxE6mvsW8sa2YZYL0gxDNhSUgkjEqgIikfK58#levels:6,2/categories:11</a:t>
            </a:r>
            <a:endParaRPr lang="en-GB" sz="4000" dirty="0"/>
          </a:p>
          <a:p>
            <a:pPr algn="ctr"/>
            <a:endParaRPr lang="en-GB" dirty="0"/>
          </a:p>
          <a:p>
            <a:pPr algn="ctr"/>
            <a:endParaRPr lang="en-GB" dirty="0"/>
          </a:p>
        </p:txBody>
      </p:sp>
    </p:spTree>
    <p:extLst>
      <p:ext uri="{BB962C8B-B14F-4D97-AF65-F5344CB8AC3E}">
        <p14:creationId xmlns:p14="http://schemas.microsoft.com/office/powerpoint/2010/main" val="303213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7423-C9F9-4935-91BB-BC0102349CF4}"/>
              </a:ext>
            </a:extLst>
          </p:cNvPr>
          <p:cNvSpPr>
            <a:spLocks noGrp="1"/>
          </p:cNvSpPr>
          <p:nvPr>
            <p:ph type="title"/>
          </p:nvPr>
        </p:nvSpPr>
        <p:spPr/>
        <p:txBody>
          <a:bodyPr>
            <a:normAutofit/>
          </a:bodyPr>
          <a:lstStyle/>
          <a:p>
            <a:pPr algn="ctr"/>
            <a:r>
              <a:rPr lang="en-GB" b="1" u="sng" dirty="0"/>
              <a:t>Further reading….</a:t>
            </a:r>
          </a:p>
        </p:txBody>
      </p:sp>
      <p:sp>
        <p:nvSpPr>
          <p:cNvPr id="3" name="Content Placeholder 2">
            <a:extLst>
              <a:ext uri="{FF2B5EF4-FFF2-40B4-BE49-F238E27FC236}">
                <a16:creationId xmlns:a16="http://schemas.microsoft.com/office/drawing/2014/main" id="{0AC8E064-B080-44D7-BD72-38F3910C9C94}"/>
              </a:ext>
            </a:extLst>
          </p:cNvPr>
          <p:cNvSpPr>
            <a:spLocks noGrp="1"/>
          </p:cNvSpPr>
          <p:nvPr>
            <p:ph idx="1"/>
          </p:nvPr>
        </p:nvSpPr>
        <p:spPr>
          <a:xfrm>
            <a:off x="91125" y="1531316"/>
            <a:ext cx="12009749" cy="4815191"/>
          </a:xfrm>
        </p:spPr>
        <p:txBody>
          <a:bodyPr>
            <a:normAutofit/>
          </a:bodyPr>
          <a:lstStyle/>
          <a:p>
            <a:pPr marL="0" indent="0" algn="ctr">
              <a:buNone/>
            </a:pPr>
            <a:r>
              <a:rPr lang="en-GB" sz="1700" dirty="0">
                <a:latin typeface="Cambria" panose="02040503050406030204" pitchFamily="18" charset="0"/>
                <a:ea typeface="Cambria" panose="02040503050406030204" pitchFamily="18" charset="0"/>
              </a:rPr>
              <a:t>2 articles of mine from Humanizing English Language Magazine: </a:t>
            </a:r>
          </a:p>
          <a:p>
            <a:pPr marL="0" indent="0" algn="ctr">
              <a:buNone/>
            </a:pPr>
            <a:endParaRPr lang="en-GB" sz="1700" dirty="0">
              <a:latin typeface="Cambria" panose="02040503050406030204" pitchFamily="18" charset="0"/>
              <a:ea typeface="Cambria" panose="02040503050406030204" pitchFamily="18" charset="0"/>
            </a:endParaRPr>
          </a:p>
          <a:p>
            <a:pPr marL="0" indent="0" algn="ctr">
              <a:buNone/>
            </a:pPr>
            <a:r>
              <a:rPr lang="en-GB" sz="1700" b="1" i="1" dirty="0">
                <a:latin typeface="Cambria" panose="02040503050406030204" pitchFamily="18" charset="0"/>
                <a:ea typeface="Cambria" panose="02040503050406030204" pitchFamily="18" charset="0"/>
              </a:rPr>
              <a:t>How to Teach Tracks: A Critique of the Uses of Songs and Song Lyrics, with Advice and Suggestions for Enhanced Usage</a:t>
            </a:r>
            <a:endParaRPr lang="en-GB" sz="1700" i="1" dirty="0">
              <a:latin typeface="Cambria" panose="02040503050406030204" pitchFamily="18" charset="0"/>
              <a:ea typeface="Cambria" panose="02040503050406030204" pitchFamily="18" charset="0"/>
            </a:endParaRPr>
          </a:p>
          <a:p>
            <a:pPr marL="0" indent="0" algn="ctr">
              <a:buNone/>
            </a:pPr>
            <a:r>
              <a:rPr lang="en-GB" sz="1700" dirty="0">
                <a:latin typeface="Cambria" panose="02040503050406030204" pitchFamily="18" charset="0"/>
                <a:ea typeface="Cambria" panose="02040503050406030204" pitchFamily="18" charset="0"/>
                <a:hlinkClick r:id="rId2"/>
              </a:rPr>
              <a:t>https://www.hltmag.co.uk/apr19/page/?title=How+to+Teach+Tracks%3A+A+Critique+of+the+Uses+of+Songs+and+Song+Lyrics%2C+with+Advice+and+Suggestions+for+Enhanced+Usage&amp;pid=2471</a:t>
            </a:r>
            <a:endParaRPr lang="en-GB" sz="1700" dirty="0">
              <a:latin typeface="Cambria" panose="02040503050406030204" pitchFamily="18" charset="0"/>
              <a:ea typeface="Cambria" panose="02040503050406030204" pitchFamily="18" charset="0"/>
            </a:endParaRPr>
          </a:p>
          <a:p>
            <a:pPr marL="0" indent="0" algn="ctr">
              <a:buNone/>
            </a:pPr>
            <a:endParaRPr lang="en-GB" sz="1700" dirty="0">
              <a:latin typeface="Cambria" panose="02040503050406030204" pitchFamily="18" charset="0"/>
              <a:ea typeface="Cambria" panose="02040503050406030204" pitchFamily="18" charset="0"/>
            </a:endParaRPr>
          </a:p>
          <a:p>
            <a:pPr marL="0" indent="0" algn="ctr">
              <a:buNone/>
            </a:pPr>
            <a:endParaRPr lang="en-GB" sz="1700" dirty="0">
              <a:latin typeface="Cambria" panose="02040503050406030204" pitchFamily="18" charset="0"/>
              <a:ea typeface="Cambria" panose="02040503050406030204" pitchFamily="18" charset="0"/>
            </a:endParaRPr>
          </a:p>
          <a:p>
            <a:pPr marL="0" indent="0" algn="ctr">
              <a:buNone/>
            </a:pPr>
            <a:endParaRPr lang="en-GB" sz="1700" b="1" dirty="0">
              <a:latin typeface="Cambria" panose="02040503050406030204" pitchFamily="18" charset="0"/>
              <a:ea typeface="Cambria" panose="02040503050406030204" pitchFamily="18" charset="0"/>
            </a:endParaRPr>
          </a:p>
          <a:p>
            <a:pPr marL="0" indent="0" algn="ctr">
              <a:buNone/>
            </a:pPr>
            <a:r>
              <a:rPr lang="en-GB" sz="1700" b="1" dirty="0">
                <a:latin typeface="Cambria" panose="02040503050406030204" pitchFamily="18" charset="0"/>
                <a:ea typeface="Cambria" panose="02040503050406030204" pitchFamily="18" charset="0"/>
              </a:rPr>
              <a:t>On (or Off) Song? Are Producers of Materials Using Songs and Song Lyrics Making the Most of this Resource’s Potential?</a:t>
            </a:r>
          </a:p>
          <a:p>
            <a:pPr marL="0" indent="0" algn="ctr">
              <a:buNone/>
            </a:pPr>
            <a:r>
              <a:rPr lang="en-GB" sz="1700" dirty="0">
                <a:latin typeface="Cambria" panose="02040503050406030204" pitchFamily="18" charset="0"/>
                <a:ea typeface="Cambria" panose="02040503050406030204" pitchFamily="18" charset="0"/>
                <a:hlinkClick r:id="rId3"/>
              </a:rPr>
              <a:t>https://www.hltmag.co.uk/apr19/on-or-off-song</a:t>
            </a:r>
            <a:endParaRPr lang="en-GB" sz="1700" dirty="0">
              <a:latin typeface="Cambria" panose="02040503050406030204" pitchFamily="18" charset="0"/>
              <a:ea typeface="Cambria" panose="02040503050406030204" pitchFamily="18"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E36CA0D7-FC7D-40E9-BBEC-B8068DEF58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1587" y="3251359"/>
            <a:ext cx="1060975" cy="1022985"/>
          </a:xfrm>
          <a:prstGeom prst="rect">
            <a:avLst/>
          </a:prstGeom>
          <a:noFill/>
          <a:ln>
            <a:noFill/>
          </a:ln>
        </p:spPr>
      </p:pic>
      <p:pic>
        <p:nvPicPr>
          <p:cNvPr id="5" name="Picture 4">
            <a:extLst>
              <a:ext uri="{FF2B5EF4-FFF2-40B4-BE49-F238E27FC236}">
                <a16:creationId xmlns:a16="http://schemas.microsoft.com/office/drawing/2014/main" id="{B86DE221-6A11-41D5-B529-81F1CF29733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31587" y="5093609"/>
            <a:ext cx="1143354" cy="1022985"/>
          </a:xfrm>
          <a:prstGeom prst="rect">
            <a:avLst/>
          </a:prstGeom>
          <a:noFill/>
          <a:ln>
            <a:noFill/>
          </a:ln>
        </p:spPr>
      </p:pic>
    </p:spTree>
    <p:extLst>
      <p:ext uri="{BB962C8B-B14F-4D97-AF65-F5344CB8AC3E}">
        <p14:creationId xmlns:p14="http://schemas.microsoft.com/office/powerpoint/2010/main" val="282944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2"/>
          <p:cNvSpPr txBox="1">
            <a:spLocks noGrp="1"/>
          </p:cNvSpPr>
          <p:nvPr>
            <p:ph type="title"/>
          </p:nvPr>
        </p:nvSpPr>
        <p:spPr>
          <a:xfrm>
            <a:off x="1739537" y="215558"/>
            <a:ext cx="8229600" cy="504056"/>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2880"/>
            </a:pPr>
            <a:r>
              <a:rPr lang="en-GB" sz="2880" u="sng" dirty="0" err="1">
                <a:latin typeface="Calibri"/>
                <a:ea typeface="Calibri"/>
                <a:cs typeface="Calibri"/>
                <a:sym typeface="Calibri"/>
              </a:rPr>
              <a:t>Biblography</a:t>
            </a:r>
            <a:r>
              <a:rPr lang="en-GB" sz="2880" u="sng" dirty="0">
                <a:latin typeface="Calibri"/>
                <a:ea typeface="Calibri"/>
                <a:cs typeface="Calibri"/>
                <a:sym typeface="Calibri"/>
              </a:rPr>
              <a:t> </a:t>
            </a:r>
            <a:endParaRPr sz="2880" u="sng" dirty="0">
              <a:latin typeface="Calibri"/>
              <a:ea typeface="Calibri"/>
              <a:cs typeface="Calibri"/>
              <a:sym typeface="Calibri"/>
            </a:endParaRPr>
          </a:p>
        </p:txBody>
      </p:sp>
      <p:sp>
        <p:nvSpPr>
          <p:cNvPr id="497" name="Google Shape;497;p62"/>
          <p:cNvSpPr txBox="1">
            <a:spLocks noGrp="1"/>
          </p:cNvSpPr>
          <p:nvPr>
            <p:ph type="body" idx="1"/>
          </p:nvPr>
        </p:nvSpPr>
        <p:spPr>
          <a:xfrm>
            <a:off x="0" y="1160947"/>
            <a:ext cx="12192000" cy="6603857"/>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lt1"/>
              </a:buClr>
              <a:buSzPts val="1820"/>
              <a:buNone/>
            </a:pPr>
            <a:r>
              <a:rPr lang="en-GB" sz="1800" dirty="0">
                <a:latin typeface="Calibri" panose="020F0502020204030204" pitchFamily="34" charset="0"/>
              </a:rPr>
              <a:t>Bartle, G. (1962). Music in the language classroom. </a:t>
            </a:r>
            <a:r>
              <a:rPr lang="en-GB" sz="1800" i="1" dirty="0">
                <a:latin typeface="Calibri" panose="020F0502020204030204" pitchFamily="34" charset="0"/>
              </a:rPr>
              <a:t>Canadian Modern Language Review, Fall: </a:t>
            </a:r>
            <a:r>
              <a:rPr lang="en-GB" sz="1800" dirty="0">
                <a:latin typeface="Calibri" panose="020F0502020204030204" pitchFamily="34" charset="0"/>
              </a:rPr>
              <a:t>Cunningham, C. (2014). ‘Keep talking’: Using music during small group discussions in EAP.  </a:t>
            </a:r>
            <a:r>
              <a:rPr lang="en-GB" sz="1800" i="1" dirty="0">
                <a:latin typeface="Calibri" panose="020F0502020204030204" pitchFamily="34" charset="0"/>
              </a:rPr>
              <a:t>ELT Journal, 68(2), 179-191.</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Diakou</a:t>
            </a:r>
            <a:r>
              <a:rPr lang="en-GB" sz="1800" dirty="0">
                <a:latin typeface="Calibri" panose="020F0502020204030204" pitchFamily="34" charset="0"/>
              </a:rPr>
              <a:t>, Maria (2013). Using Songs to Enhance Language Learning and Skills in the Cypriot Primary EFL Classroom. </a:t>
            </a:r>
            <a:r>
              <a:rPr lang="en-GB" sz="1800" dirty="0" err="1">
                <a:latin typeface="Calibri" panose="020F0502020204030204" pitchFamily="34" charset="0"/>
              </a:rPr>
              <a:t>EdD</a:t>
            </a:r>
            <a:r>
              <a:rPr lang="en-GB" sz="1800" dirty="0">
                <a:latin typeface="Calibri" panose="020F0502020204030204" pitchFamily="34" charset="0"/>
              </a:rPr>
              <a:t> thesis The Open University</a:t>
            </a:r>
            <a:endParaRPr sz="1800" i="1"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Engh</a:t>
            </a:r>
            <a:r>
              <a:rPr lang="en-GB" sz="1800" dirty="0">
                <a:latin typeface="Calibri" panose="020F0502020204030204" pitchFamily="34" charset="0"/>
              </a:rPr>
              <a:t>, D. (2013). Why use music in English language learning? A survey of the literature. </a:t>
            </a:r>
            <a:r>
              <a:rPr lang="en-GB" sz="1800" i="1" dirty="0">
                <a:latin typeface="Calibri" panose="020F0502020204030204" pitchFamily="34" charset="0"/>
              </a:rPr>
              <a:t>Language Teaching, 6(2), 113-127.</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Failoni</a:t>
            </a:r>
            <a:r>
              <a:rPr lang="en-GB" sz="1800" dirty="0">
                <a:latin typeface="Calibri" panose="020F0502020204030204" pitchFamily="34" charset="0"/>
              </a:rPr>
              <a:t>, J. (1993). Music as means to enhance cultural awareness and literacy in the foreign language classroom. </a:t>
            </a:r>
            <a:r>
              <a:rPr lang="en-GB" sz="1800" i="1" dirty="0">
                <a:latin typeface="Calibri" panose="020F0502020204030204" pitchFamily="34" charset="0"/>
              </a:rPr>
              <a:t>Mid-Atlantic Journal of Foreign Language Pedagogy, 1, 97-108. </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Fomina</a:t>
            </a:r>
            <a:r>
              <a:rPr lang="en-GB" sz="1800" dirty="0">
                <a:latin typeface="Calibri" panose="020F0502020204030204" pitchFamily="34" charset="0"/>
              </a:rPr>
              <a:t>, A. S. &amp; </a:t>
            </a:r>
            <a:r>
              <a:rPr lang="en-GB" sz="1800" dirty="0" err="1">
                <a:latin typeface="Calibri" panose="020F0502020204030204" pitchFamily="34" charset="0"/>
              </a:rPr>
              <a:t>Merkulova</a:t>
            </a:r>
            <a:r>
              <a:rPr lang="en-GB" sz="1800" dirty="0">
                <a:latin typeface="Calibri" panose="020F0502020204030204" pitchFamily="34" charset="0"/>
              </a:rPr>
              <a:t>, T. (2000). The use of songs in the EFL classroom. </a:t>
            </a:r>
            <a:r>
              <a:rPr lang="en-GB" sz="1800" i="1" dirty="0">
                <a:latin typeface="Calibri" panose="020F0502020204030204" pitchFamily="34" charset="0"/>
              </a:rPr>
              <a:t>IATEFL-Ukraine</a:t>
            </a:r>
            <a:endParaRPr sz="1800" dirty="0">
              <a:latin typeface="Calibri" panose="020F0502020204030204" pitchFamily="34" charset="0"/>
            </a:endParaRPr>
          </a:p>
          <a:p>
            <a:pPr marL="0" indent="0">
              <a:spcBef>
                <a:spcPts val="364"/>
              </a:spcBef>
              <a:buClr>
                <a:schemeClr val="lt1"/>
              </a:buClr>
              <a:buSzPts val="1820"/>
              <a:buNone/>
            </a:pPr>
            <a:r>
              <a:rPr lang="en-GB" sz="1800" i="1" dirty="0">
                <a:latin typeface="Calibri" panose="020F0502020204030204" pitchFamily="34" charset="0"/>
              </a:rPr>
              <a:t>Newsletter, 18, 26-27.</a:t>
            </a:r>
            <a:r>
              <a:rPr lang="en-GB" sz="1800" dirty="0">
                <a:latin typeface="Calibri" panose="020F0502020204030204" pitchFamily="34" charset="0"/>
              </a:rPr>
              <a:t> Green, J.M. (1993). Student attitudes toward communicative and non-communicative activities: </a:t>
            </a:r>
            <a:r>
              <a:rPr lang="en-GB" sz="1800" i="1" dirty="0">
                <a:latin typeface="Calibri" panose="020F0502020204030204" pitchFamily="34" charset="0"/>
              </a:rPr>
              <a:t>The Modern Language Journal, 77, 1-10.</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Griffee</a:t>
            </a:r>
            <a:r>
              <a:rPr lang="en-GB" sz="1800" dirty="0">
                <a:latin typeface="Calibri" panose="020F0502020204030204" pitchFamily="34" charset="0"/>
              </a:rPr>
              <a:t>, D. (1992). </a:t>
            </a:r>
            <a:r>
              <a:rPr lang="en-GB" sz="1800" i="1" dirty="0">
                <a:latin typeface="Calibri" panose="020F0502020204030204" pitchFamily="34" charset="0"/>
              </a:rPr>
              <a:t>Songs in action: Classroom techniques and resources. New York: Prentice </a:t>
            </a:r>
            <a:r>
              <a:rPr lang="en-GB" sz="1800" dirty="0">
                <a:latin typeface="Calibri" panose="020F0502020204030204" pitchFamily="34" charset="0"/>
              </a:rPr>
              <a:t>Hall.</a:t>
            </a:r>
            <a:endParaRPr sz="1800" dirty="0">
              <a:latin typeface="Calibri" panose="020F0502020204030204" pitchFamily="34" charset="0"/>
            </a:endParaRPr>
          </a:p>
          <a:p>
            <a:pPr marL="0" indent="0">
              <a:spcBef>
                <a:spcPts val="364"/>
              </a:spcBef>
              <a:buClr>
                <a:schemeClr val="lt1"/>
              </a:buClr>
              <a:buSzPts val="1820"/>
              <a:buNone/>
            </a:pPr>
            <a:r>
              <a:rPr lang="en-GB" sz="1800" dirty="0">
                <a:latin typeface="Calibri" panose="020F0502020204030204" pitchFamily="34" charset="0"/>
              </a:rPr>
              <a:t>Hancock. M (1998) </a:t>
            </a:r>
            <a:r>
              <a:rPr lang="en-GB" sz="1800" i="1" dirty="0">
                <a:latin typeface="Calibri" panose="020F0502020204030204" pitchFamily="34" charset="0"/>
              </a:rPr>
              <a:t>Singing Grammar. </a:t>
            </a:r>
            <a:r>
              <a:rPr lang="en-GB" sz="1800" dirty="0">
                <a:latin typeface="Calibri" panose="020F0502020204030204" pitchFamily="34" charset="0"/>
              </a:rPr>
              <a:t>CUP. </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Huy</a:t>
            </a:r>
            <a:r>
              <a:rPr lang="en-GB" sz="1800" dirty="0">
                <a:latin typeface="Calibri" panose="020F0502020204030204" pitchFamily="34" charset="0"/>
              </a:rPr>
              <a:t> </a:t>
            </a:r>
            <a:r>
              <a:rPr lang="en-GB" sz="1800" dirty="0" err="1">
                <a:latin typeface="Calibri" panose="020F0502020204030204" pitchFamily="34" charset="0"/>
              </a:rPr>
              <a:t>Lê</a:t>
            </a:r>
            <a:r>
              <a:rPr lang="en-GB" sz="1800" dirty="0">
                <a:latin typeface="Calibri" panose="020F0502020204030204" pitchFamily="34" charset="0"/>
              </a:rPr>
              <a:t>, M. (1999). The role of music in second language learning: A Vietnamese perspective.</a:t>
            </a:r>
            <a:endParaRPr sz="1800" dirty="0">
              <a:latin typeface="Calibri" panose="020F0502020204030204" pitchFamily="34" charset="0"/>
            </a:endParaRPr>
          </a:p>
          <a:p>
            <a:pPr marL="0" indent="0">
              <a:spcBef>
                <a:spcPts val="364"/>
              </a:spcBef>
              <a:buClr>
                <a:schemeClr val="lt1"/>
              </a:buClr>
              <a:buSzPts val="1820"/>
              <a:buNone/>
            </a:pPr>
            <a:r>
              <a:rPr lang="en-GB" sz="1800" dirty="0">
                <a:latin typeface="Calibri" panose="020F0502020204030204" pitchFamily="34" charset="0"/>
              </a:rPr>
              <a:t>Jolly, Y. S. (1975). The use of songs in teaching foreign languages. </a:t>
            </a:r>
            <a:r>
              <a:rPr lang="en-GB" sz="1800" i="1" dirty="0">
                <a:latin typeface="Calibri" panose="020F0502020204030204" pitchFamily="34" charset="0"/>
              </a:rPr>
              <a:t>The Modern Language Journal, 59, 11-14.</a:t>
            </a:r>
            <a:endParaRPr sz="1800" dirty="0">
              <a:latin typeface="Calibri" panose="020F0502020204030204" pitchFamily="34" charset="0"/>
            </a:endParaRPr>
          </a:p>
          <a:p>
            <a:pPr marL="0" indent="0">
              <a:spcBef>
                <a:spcPts val="364"/>
              </a:spcBef>
              <a:buClr>
                <a:schemeClr val="lt1"/>
              </a:buClr>
              <a:buSzPts val="1820"/>
              <a:buNone/>
            </a:pPr>
            <a:r>
              <a:rPr lang="en-GB" sz="1800" dirty="0" err="1">
                <a:latin typeface="Calibri" panose="020F0502020204030204" pitchFamily="34" charset="0"/>
              </a:rPr>
              <a:t>Keskin</a:t>
            </a:r>
            <a:r>
              <a:rPr lang="en-GB" sz="1800" dirty="0">
                <a:latin typeface="Calibri" panose="020F0502020204030204" pitchFamily="34" charset="0"/>
              </a:rPr>
              <a:t>. F (2011) </a:t>
            </a:r>
            <a:r>
              <a:rPr lang="en-GB" sz="1800" i="1" dirty="0">
                <a:latin typeface="Calibri" panose="020F0502020204030204" pitchFamily="34" charset="0"/>
              </a:rPr>
              <a:t>Using Songs as Audio materials. </a:t>
            </a:r>
            <a:r>
              <a:rPr lang="en-GB" sz="1800" i="1" u="sng" dirty="0">
                <a:latin typeface="Calibri" panose="020F0502020204030204" pitchFamily="34" charset="0"/>
              </a:rPr>
              <a:t>http://www.tojet.net/articles/v10i4/10438.pdf</a:t>
            </a:r>
            <a:endParaRPr sz="1800" dirty="0">
              <a:latin typeface="Calibri" panose="020F0502020204030204" pitchFamily="34" charset="0"/>
            </a:endParaRPr>
          </a:p>
          <a:p>
            <a:pPr marL="0" indent="0">
              <a:spcBef>
                <a:spcPts val="364"/>
              </a:spcBef>
              <a:buClr>
                <a:schemeClr val="lt1"/>
              </a:buClr>
              <a:buSzPts val="1820"/>
              <a:buNone/>
            </a:pPr>
            <a:r>
              <a:rPr lang="en-GB" sz="1800" dirty="0">
                <a:latin typeface="Calibri" panose="020F0502020204030204" pitchFamily="34" charset="0"/>
              </a:rPr>
              <a:t>Kirsten  L (2001) Using Music in the Adult ESL Classroom, ERIC Digest</a:t>
            </a:r>
            <a:endParaRPr sz="1800" dirty="0">
              <a:latin typeface="Calibri" panose="020F0502020204030204" pitchFamily="34" charset="0"/>
            </a:endParaRPr>
          </a:p>
          <a:p>
            <a:pPr marL="0" indent="0">
              <a:spcBef>
                <a:spcPts val="390"/>
              </a:spcBef>
              <a:buSzPts val="1950"/>
              <a:buNone/>
            </a:pPr>
            <a:r>
              <a:rPr lang="en-GB" sz="1800" dirty="0" err="1">
                <a:latin typeface="Calibri" panose="020F0502020204030204" pitchFamily="34" charset="0"/>
              </a:rPr>
              <a:t>Ludke</a:t>
            </a:r>
            <a:r>
              <a:rPr lang="en-GB" sz="1800" dirty="0">
                <a:latin typeface="Calibri" panose="020F0502020204030204" pitchFamily="34" charset="0"/>
              </a:rPr>
              <a:t>, K. M. Teaching Foreign Languages Through Songs. </a:t>
            </a:r>
          </a:p>
          <a:p>
            <a:pPr marL="0" indent="0">
              <a:spcBef>
                <a:spcPts val="0"/>
              </a:spcBef>
              <a:buNone/>
            </a:pPr>
            <a:r>
              <a:rPr lang="en-GB" sz="1800" dirty="0" err="1">
                <a:latin typeface="Calibri" panose="020F0502020204030204" pitchFamily="34" charset="0"/>
              </a:rPr>
              <a:t>Ludke</a:t>
            </a:r>
            <a:r>
              <a:rPr lang="en-GB" sz="1800" dirty="0">
                <a:latin typeface="Calibri" panose="020F0502020204030204" pitchFamily="34" charset="0"/>
              </a:rPr>
              <a:t>, K. M, Ferreira, F. &amp; </a:t>
            </a:r>
            <a:r>
              <a:rPr lang="en-GB" sz="1800" dirty="0" err="1">
                <a:latin typeface="Calibri" panose="020F0502020204030204" pitchFamily="34" charset="0"/>
              </a:rPr>
              <a:t>Overy</a:t>
            </a:r>
            <a:r>
              <a:rPr lang="en-GB" sz="1800" dirty="0">
                <a:latin typeface="Calibri" panose="020F0502020204030204" pitchFamily="34" charset="0"/>
              </a:rPr>
              <a:t>, K. (2014). Singing can facilitate foreign language learning. </a:t>
            </a:r>
            <a:r>
              <a:rPr lang="en-GB" sz="1800" i="1" dirty="0">
                <a:latin typeface="Calibri" panose="020F0502020204030204" pitchFamily="34" charset="0"/>
              </a:rPr>
              <a:t>Memory &amp; Cognition 42(1), 41-52. </a:t>
            </a:r>
            <a:r>
              <a:rPr lang="en-GB" sz="1800" dirty="0">
                <a:latin typeface="Calibri" panose="020F0502020204030204" pitchFamily="34" charset="0"/>
              </a:rPr>
              <a:t>Language Learning Activities. Interactive Language Teaching </a:t>
            </a:r>
          </a:p>
          <a:p>
            <a:pPr marL="0" indent="0">
              <a:spcBef>
                <a:spcPts val="390"/>
              </a:spcBef>
              <a:buSzPts val="1950"/>
              <a:buNone/>
            </a:pPr>
            <a:endParaRPr sz="1600" dirty="0">
              <a:solidFill>
                <a:schemeClr val="bg1"/>
              </a:solidFill>
              <a:latin typeface="Calibri" panose="020F0502020204030204" pitchFamily="34" charset="0"/>
            </a:endParaRPr>
          </a:p>
        </p:txBody>
      </p:sp>
      <p:sp>
        <p:nvSpPr>
          <p:cNvPr id="498" name="Google Shape;498;p62"/>
          <p:cNvSpPr/>
          <p:nvPr/>
        </p:nvSpPr>
        <p:spPr>
          <a:xfrm>
            <a:off x="1444101" y="215558"/>
            <a:ext cx="8820472" cy="4247317"/>
          </a:xfrm>
          <a:prstGeom prst="rect">
            <a:avLst/>
          </a:prstGeom>
          <a:noFill/>
          <a:ln>
            <a:noFill/>
          </a:ln>
        </p:spPr>
        <p:txBody>
          <a:bodyPr spcFirstLastPara="1" wrap="square" lIns="91425" tIns="45700" rIns="91425" bIns="45700" anchor="t" anchorCtr="0">
            <a:noAutofit/>
          </a:bodyPr>
          <a:lstStyle/>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7">
                                            <p:txEl>
                                              <p:pRg st="0" end="0"/>
                                            </p:txEl>
                                          </p:spTgt>
                                        </p:tgtEl>
                                        <p:attrNameLst>
                                          <p:attrName>style.visibility</p:attrName>
                                        </p:attrNameLst>
                                      </p:cBhvr>
                                      <p:to>
                                        <p:strVal val="visible"/>
                                      </p:to>
                                    </p:set>
                                    <p:animEffect transition="in" filter="fade">
                                      <p:cBhvr>
                                        <p:cTn id="7" dur="500"/>
                                        <p:tgtEl>
                                          <p:spTgt spid="49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7">
                                            <p:txEl>
                                              <p:pRg st="1" end="1"/>
                                            </p:txEl>
                                          </p:spTgt>
                                        </p:tgtEl>
                                        <p:attrNameLst>
                                          <p:attrName>style.visibility</p:attrName>
                                        </p:attrNameLst>
                                      </p:cBhvr>
                                      <p:to>
                                        <p:strVal val="visible"/>
                                      </p:to>
                                    </p:set>
                                    <p:animEffect transition="in" filter="fade">
                                      <p:cBhvr>
                                        <p:cTn id="10" dur="500"/>
                                        <p:tgtEl>
                                          <p:spTgt spid="49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7">
                                            <p:txEl>
                                              <p:pRg st="2" end="2"/>
                                            </p:txEl>
                                          </p:spTgt>
                                        </p:tgtEl>
                                        <p:attrNameLst>
                                          <p:attrName>style.visibility</p:attrName>
                                        </p:attrNameLst>
                                      </p:cBhvr>
                                      <p:to>
                                        <p:strVal val="visible"/>
                                      </p:to>
                                    </p:set>
                                    <p:animEffect transition="in" filter="fade">
                                      <p:cBhvr>
                                        <p:cTn id="13" dur="500"/>
                                        <p:tgtEl>
                                          <p:spTgt spid="49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7">
                                            <p:txEl>
                                              <p:pRg st="3" end="3"/>
                                            </p:txEl>
                                          </p:spTgt>
                                        </p:tgtEl>
                                        <p:attrNameLst>
                                          <p:attrName>style.visibility</p:attrName>
                                        </p:attrNameLst>
                                      </p:cBhvr>
                                      <p:to>
                                        <p:strVal val="visible"/>
                                      </p:to>
                                    </p:set>
                                    <p:animEffect transition="in" filter="fade">
                                      <p:cBhvr>
                                        <p:cTn id="16" dur="500"/>
                                        <p:tgtEl>
                                          <p:spTgt spid="49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7">
                                            <p:txEl>
                                              <p:pRg st="4" end="4"/>
                                            </p:txEl>
                                          </p:spTgt>
                                        </p:tgtEl>
                                        <p:attrNameLst>
                                          <p:attrName>style.visibility</p:attrName>
                                        </p:attrNameLst>
                                      </p:cBhvr>
                                      <p:to>
                                        <p:strVal val="visible"/>
                                      </p:to>
                                    </p:set>
                                    <p:animEffect transition="in" filter="fade">
                                      <p:cBhvr>
                                        <p:cTn id="19" dur="500"/>
                                        <p:tgtEl>
                                          <p:spTgt spid="49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7">
                                            <p:txEl>
                                              <p:pRg st="5" end="5"/>
                                            </p:txEl>
                                          </p:spTgt>
                                        </p:tgtEl>
                                        <p:attrNameLst>
                                          <p:attrName>style.visibility</p:attrName>
                                        </p:attrNameLst>
                                      </p:cBhvr>
                                      <p:to>
                                        <p:strVal val="visible"/>
                                      </p:to>
                                    </p:set>
                                    <p:animEffect transition="in" filter="fade">
                                      <p:cBhvr>
                                        <p:cTn id="22" dur="500"/>
                                        <p:tgtEl>
                                          <p:spTgt spid="49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97">
                                            <p:txEl>
                                              <p:pRg st="6" end="6"/>
                                            </p:txEl>
                                          </p:spTgt>
                                        </p:tgtEl>
                                        <p:attrNameLst>
                                          <p:attrName>style.visibility</p:attrName>
                                        </p:attrNameLst>
                                      </p:cBhvr>
                                      <p:to>
                                        <p:strVal val="visible"/>
                                      </p:to>
                                    </p:set>
                                    <p:animEffect transition="in" filter="fade">
                                      <p:cBhvr>
                                        <p:cTn id="25" dur="500"/>
                                        <p:tgtEl>
                                          <p:spTgt spid="49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97">
                                            <p:txEl>
                                              <p:pRg st="7" end="7"/>
                                            </p:txEl>
                                          </p:spTgt>
                                        </p:tgtEl>
                                        <p:attrNameLst>
                                          <p:attrName>style.visibility</p:attrName>
                                        </p:attrNameLst>
                                      </p:cBhvr>
                                      <p:to>
                                        <p:strVal val="visible"/>
                                      </p:to>
                                    </p:set>
                                    <p:animEffect transition="in" filter="fade">
                                      <p:cBhvr>
                                        <p:cTn id="28" dur="500"/>
                                        <p:tgtEl>
                                          <p:spTgt spid="49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97">
                                            <p:txEl>
                                              <p:pRg st="8" end="8"/>
                                            </p:txEl>
                                          </p:spTgt>
                                        </p:tgtEl>
                                        <p:attrNameLst>
                                          <p:attrName>style.visibility</p:attrName>
                                        </p:attrNameLst>
                                      </p:cBhvr>
                                      <p:to>
                                        <p:strVal val="visible"/>
                                      </p:to>
                                    </p:set>
                                    <p:animEffect transition="in" filter="fade">
                                      <p:cBhvr>
                                        <p:cTn id="31" dur="500"/>
                                        <p:tgtEl>
                                          <p:spTgt spid="49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97">
                                            <p:txEl>
                                              <p:pRg st="9" end="9"/>
                                            </p:txEl>
                                          </p:spTgt>
                                        </p:tgtEl>
                                        <p:attrNameLst>
                                          <p:attrName>style.visibility</p:attrName>
                                        </p:attrNameLst>
                                      </p:cBhvr>
                                      <p:to>
                                        <p:strVal val="visible"/>
                                      </p:to>
                                    </p:set>
                                    <p:animEffect transition="in" filter="fade">
                                      <p:cBhvr>
                                        <p:cTn id="34" dur="500"/>
                                        <p:tgtEl>
                                          <p:spTgt spid="49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97">
                                            <p:txEl>
                                              <p:pRg st="10" end="10"/>
                                            </p:txEl>
                                          </p:spTgt>
                                        </p:tgtEl>
                                        <p:attrNameLst>
                                          <p:attrName>style.visibility</p:attrName>
                                        </p:attrNameLst>
                                      </p:cBhvr>
                                      <p:to>
                                        <p:strVal val="visible"/>
                                      </p:to>
                                    </p:set>
                                    <p:animEffect transition="in" filter="fade">
                                      <p:cBhvr>
                                        <p:cTn id="37" dur="500"/>
                                        <p:tgtEl>
                                          <p:spTgt spid="49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97">
                                            <p:txEl>
                                              <p:pRg st="11" end="11"/>
                                            </p:txEl>
                                          </p:spTgt>
                                        </p:tgtEl>
                                        <p:attrNameLst>
                                          <p:attrName>style.visibility</p:attrName>
                                        </p:attrNameLst>
                                      </p:cBhvr>
                                      <p:to>
                                        <p:strVal val="visible"/>
                                      </p:to>
                                    </p:set>
                                    <p:animEffect transition="in" filter="fade">
                                      <p:cBhvr>
                                        <p:cTn id="40" dur="500"/>
                                        <p:tgtEl>
                                          <p:spTgt spid="497">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97">
                                            <p:txEl>
                                              <p:pRg st="12" end="12"/>
                                            </p:txEl>
                                          </p:spTgt>
                                        </p:tgtEl>
                                        <p:attrNameLst>
                                          <p:attrName>style.visibility</p:attrName>
                                        </p:attrNameLst>
                                      </p:cBhvr>
                                      <p:to>
                                        <p:strVal val="visible"/>
                                      </p:to>
                                    </p:set>
                                    <p:animEffect transition="in" filter="fade">
                                      <p:cBhvr>
                                        <p:cTn id="43" dur="500"/>
                                        <p:tgtEl>
                                          <p:spTgt spid="497">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97">
                                            <p:txEl>
                                              <p:pRg st="13" end="13"/>
                                            </p:txEl>
                                          </p:spTgt>
                                        </p:tgtEl>
                                        <p:attrNameLst>
                                          <p:attrName>style.visibility</p:attrName>
                                        </p:attrNameLst>
                                      </p:cBhvr>
                                      <p:to>
                                        <p:strVal val="visible"/>
                                      </p:to>
                                    </p:set>
                                    <p:animEffect transition="in" filter="fade">
                                      <p:cBhvr>
                                        <p:cTn id="46" dur="500"/>
                                        <p:tgtEl>
                                          <p:spTgt spid="49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3"/>
          <p:cNvSpPr txBox="1">
            <a:spLocks noGrp="1"/>
          </p:cNvSpPr>
          <p:nvPr>
            <p:ph type="title"/>
          </p:nvPr>
        </p:nvSpPr>
        <p:spPr>
          <a:xfrm>
            <a:off x="1981200" y="0"/>
            <a:ext cx="8229600" cy="504056"/>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2880"/>
            </a:pPr>
            <a:r>
              <a:rPr lang="en-GB" sz="2880" b="1" u="sng" dirty="0">
                <a:solidFill>
                  <a:schemeClr val="bg1"/>
                </a:solidFill>
              </a:rPr>
              <a:t>(Selected) Bibliography </a:t>
            </a:r>
            <a:r>
              <a:rPr lang="en-GB" sz="1440" b="1" u="sng" dirty="0">
                <a:solidFill>
                  <a:schemeClr val="bg1"/>
                </a:solidFill>
              </a:rPr>
              <a:t>2/2</a:t>
            </a:r>
            <a:endParaRPr sz="2880" u="sng" dirty="0">
              <a:solidFill>
                <a:schemeClr val="bg1"/>
              </a:solidFill>
              <a:latin typeface="Calibri"/>
              <a:ea typeface="Calibri"/>
              <a:cs typeface="Calibri"/>
              <a:sym typeface="Calibri"/>
            </a:endParaRPr>
          </a:p>
        </p:txBody>
      </p:sp>
      <p:sp>
        <p:nvSpPr>
          <p:cNvPr id="505" name="Google Shape;505;p63"/>
          <p:cNvSpPr txBox="1">
            <a:spLocks noGrp="1"/>
          </p:cNvSpPr>
          <p:nvPr>
            <p:ph type="body" idx="1"/>
          </p:nvPr>
        </p:nvSpPr>
        <p:spPr>
          <a:xfrm>
            <a:off x="1" y="504056"/>
            <a:ext cx="11904954" cy="7272808"/>
          </a:xfrm>
          <a:prstGeom prst="rect">
            <a:avLst/>
          </a:prstGeom>
          <a:noFill/>
          <a:ln>
            <a:noFill/>
          </a:ln>
        </p:spPr>
        <p:txBody>
          <a:bodyPr spcFirstLastPara="1" vert="horz" wrap="square" lIns="91425" tIns="45700" rIns="91425" bIns="45700" rtlCol="0" anchor="t" anchorCtr="0">
            <a:noAutofit/>
          </a:bodyPr>
          <a:lstStyle/>
          <a:p>
            <a:pPr marL="0" indent="0">
              <a:spcBef>
                <a:spcPts val="360"/>
              </a:spcBef>
              <a:buClr>
                <a:schemeClr val="lt1"/>
              </a:buClr>
              <a:buSzPts val="1800"/>
              <a:buNone/>
            </a:pPr>
            <a:endParaRPr lang="en-GB" sz="1400" dirty="0">
              <a:latin typeface="Calibri" panose="020F0502020204030204" pitchFamily="34" charset="0"/>
            </a:endParaRPr>
          </a:p>
          <a:p>
            <a:pPr marL="0" indent="0">
              <a:spcBef>
                <a:spcPts val="360"/>
              </a:spcBef>
              <a:buClr>
                <a:schemeClr val="lt1"/>
              </a:buClr>
              <a:buSzPts val="1800"/>
              <a:buNone/>
            </a:pPr>
            <a:endParaRPr lang="en-GB" sz="1400" dirty="0">
              <a:latin typeface="Calibri" panose="020F0502020204030204" pitchFamily="34" charset="0"/>
            </a:endParaRPr>
          </a:p>
          <a:p>
            <a:pPr marL="0" indent="0">
              <a:spcBef>
                <a:spcPts val="360"/>
              </a:spcBef>
              <a:buClr>
                <a:schemeClr val="lt1"/>
              </a:buClr>
              <a:buSzPts val="1800"/>
              <a:buNone/>
            </a:pPr>
            <a:r>
              <a:rPr lang="en-GB" sz="1800" dirty="0">
                <a:latin typeface="Calibri" panose="020F0502020204030204" pitchFamily="34" charset="0"/>
              </a:rPr>
              <a:t>Moi – C.F. – Rock Poetry Materials in the EFL classroom. Developing Materials for Language teaching</a:t>
            </a:r>
            <a:endParaRPr sz="1800" dirty="0">
              <a:latin typeface="Calibri" panose="020F0502020204030204" pitchFamily="34" charset="0"/>
            </a:endParaRPr>
          </a:p>
          <a:p>
            <a:pPr marL="0" indent="0">
              <a:spcBef>
                <a:spcPts val="360"/>
              </a:spcBef>
              <a:buClr>
                <a:schemeClr val="lt1"/>
              </a:buClr>
              <a:buSzPts val="1800"/>
              <a:buNone/>
            </a:pPr>
            <a:r>
              <a:rPr lang="en-GB" sz="1800" dirty="0">
                <a:latin typeface="Calibri" panose="020F0502020204030204" pitchFamily="34" charset="0"/>
              </a:rPr>
              <a:t>Maxim, H.H. (2000). Integrating language learning and cultural inquiry in the beginning foreign language classroom. </a:t>
            </a:r>
            <a:r>
              <a:rPr lang="en-GB" sz="1800" i="1" dirty="0">
                <a:latin typeface="Calibri" panose="020F0502020204030204" pitchFamily="34" charset="0"/>
              </a:rPr>
              <a:t>ADFL Bulletin, 32(1), 12-17.</a:t>
            </a:r>
          </a:p>
          <a:p>
            <a:pPr marL="0" indent="0">
              <a:spcBef>
                <a:spcPts val="360"/>
              </a:spcBef>
              <a:buClr>
                <a:schemeClr val="lt1"/>
              </a:buClr>
              <a:buSzPts val="1800"/>
              <a:buNone/>
            </a:pPr>
            <a:r>
              <a:rPr lang="en-GB" sz="1800" dirty="0">
                <a:latin typeface="Calibri" panose="020F0502020204030204" pitchFamily="34" charset="0"/>
              </a:rPr>
              <a:t>Medina, S.L. (1990). The effects of music upon second language vocabulary acquisition.</a:t>
            </a:r>
            <a:endParaRPr sz="1800" dirty="0">
              <a:latin typeface="Calibri" panose="020F0502020204030204" pitchFamily="34" charset="0"/>
            </a:endParaRPr>
          </a:p>
          <a:p>
            <a:pPr marL="0" indent="0">
              <a:spcBef>
                <a:spcPts val="360"/>
              </a:spcBef>
              <a:buClr>
                <a:schemeClr val="lt1"/>
              </a:buClr>
              <a:buSzPts val="1800"/>
              <a:buNone/>
            </a:pPr>
            <a:r>
              <a:rPr lang="en-GB" sz="1800" dirty="0">
                <a:latin typeface="Calibri" panose="020F0502020204030204" pitchFamily="34" charset="0"/>
              </a:rPr>
              <a:t>Millington, N.T. (2011) ‘Using songs effectively to teach English to young learners’, </a:t>
            </a:r>
            <a:r>
              <a:rPr lang="en-GB" sz="1800" i="1" dirty="0">
                <a:latin typeface="Calibri" panose="020F0502020204030204" pitchFamily="34" charset="0"/>
              </a:rPr>
              <a:t>Language Education in Asia</a:t>
            </a:r>
            <a:r>
              <a:rPr lang="en-GB" sz="1800" dirty="0">
                <a:latin typeface="Calibri" panose="020F0502020204030204" pitchFamily="34" charset="0"/>
              </a:rPr>
              <a:t>, vol. 2, no. 1, pp.134-141.</a:t>
            </a:r>
            <a:endParaRPr sz="1800" dirty="0">
              <a:latin typeface="Calibri" panose="020F0502020204030204" pitchFamily="34" charset="0"/>
            </a:endParaRPr>
          </a:p>
          <a:p>
            <a:pPr marL="0" indent="0">
              <a:spcBef>
                <a:spcPts val="360"/>
              </a:spcBef>
              <a:buClr>
                <a:schemeClr val="lt1"/>
              </a:buClr>
              <a:buSzPts val="1800"/>
              <a:buNone/>
            </a:pPr>
            <a:r>
              <a:rPr lang="en-GB" sz="1800" dirty="0">
                <a:latin typeface="Calibri" panose="020F0502020204030204" pitchFamily="34" charset="0"/>
              </a:rPr>
              <a:t>Murphey. T. (1992) </a:t>
            </a:r>
            <a:r>
              <a:rPr lang="en-GB" sz="1800" i="1" dirty="0">
                <a:latin typeface="Calibri" panose="020F0502020204030204" pitchFamily="34" charset="0"/>
              </a:rPr>
              <a:t>Music and Song</a:t>
            </a:r>
            <a:r>
              <a:rPr lang="en-GB" sz="1800" dirty="0">
                <a:latin typeface="Calibri" panose="020F0502020204030204" pitchFamily="34" charset="0"/>
              </a:rPr>
              <a:t>. OUP. </a:t>
            </a:r>
            <a:endParaRPr sz="1800" dirty="0">
              <a:latin typeface="Calibri" panose="020F0502020204030204" pitchFamily="34" charset="0"/>
            </a:endParaRPr>
          </a:p>
          <a:p>
            <a:pPr marL="0" indent="0">
              <a:spcBef>
                <a:spcPts val="360"/>
              </a:spcBef>
              <a:buClr>
                <a:schemeClr val="lt1"/>
              </a:buClr>
              <a:buSzPts val="1800"/>
              <a:buNone/>
            </a:pPr>
            <a:r>
              <a:rPr lang="en-GB" sz="1800" i="1" dirty="0">
                <a:latin typeface="Calibri" panose="020F0502020204030204" pitchFamily="34" charset="0"/>
              </a:rPr>
              <a:t>National Network for Early Language Learning, 6(3), 1-26.</a:t>
            </a:r>
            <a:r>
              <a:rPr lang="en-GB" sz="1800" dirty="0">
                <a:latin typeface="Calibri" panose="020F0502020204030204" pitchFamily="34" charset="0"/>
              </a:rPr>
              <a:t> Salcedo, C.S. (2010). The effects of songs in the foreign language classroom on text recall, delayed text recall and involuntary mental rehearsal. </a:t>
            </a:r>
            <a:r>
              <a:rPr lang="en-GB" sz="1800" i="1" dirty="0">
                <a:latin typeface="Calibri" panose="020F0502020204030204" pitchFamily="34" charset="0"/>
              </a:rPr>
              <a:t>Journal of College Teaching &amp; Learning, 7(6), 19-30.</a:t>
            </a:r>
            <a:endParaRPr sz="1800" dirty="0">
              <a:latin typeface="Calibri" panose="020F0502020204030204" pitchFamily="34" charset="0"/>
            </a:endParaRPr>
          </a:p>
          <a:p>
            <a:pPr marL="0" indent="0">
              <a:spcBef>
                <a:spcPts val="360"/>
              </a:spcBef>
              <a:buClr>
                <a:schemeClr val="lt1"/>
              </a:buClr>
              <a:buSzPts val="1800"/>
              <a:buNone/>
            </a:pPr>
            <a:r>
              <a:rPr lang="en-GB" sz="1800" dirty="0" err="1">
                <a:latin typeface="Calibri" panose="020F0502020204030204" pitchFamily="34" charset="0"/>
              </a:rPr>
              <a:t>Saricoban</a:t>
            </a:r>
            <a:r>
              <a:rPr lang="en-GB" sz="1800" dirty="0">
                <a:latin typeface="Calibri" panose="020F0502020204030204" pitchFamily="34" charset="0"/>
              </a:rPr>
              <a:t>, A. &amp; </a:t>
            </a:r>
            <a:r>
              <a:rPr lang="en-GB" sz="1800" dirty="0" err="1">
                <a:latin typeface="Calibri" panose="020F0502020204030204" pitchFamily="34" charset="0"/>
              </a:rPr>
              <a:t>Metin</a:t>
            </a:r>
            <a:r>
              <a:rPr lang="en-GB" sz="1800" dirty="0">
                <a:latin typeface="Calibri" panose="020F0502020204030204" pitchFamily="34" charset="0"/>
              </a:rPr>
              <a:t>, E. (2000). Songs, verse and games for teaching grammar. </a:t>
            </a:r>
            <a:r>
              <a:rPr lang="en-GB" sz="1800" i="1" dirty="0">
                <a:latin typeface="Calibri" panose="020F0502020204030204" pitchFamily="34" charset="0"/>
              </a:rPr>
              <a:t>The Internet TESL Journal, VI(10). http://iteslj.org/Techniques/Saricoban-Songs.html.</a:t>
            </a:r>
            <a:endParaRPr sz="1800" dirty="0">
              <a:latin typeface="Calibri" panose="020F0502020204030204" pitchFamily="34" charset="0"/>
            </a:endParaRPr>
          </a:p>
          <a:p>
            <a:pPr marL="0" indent="0">
              <a:spcBef>
                <a:spcPts val="360"/>
              </a:spcBef>
              <a:buClr>
                <a:schemeClr val="lt1"/>
              </a:buClr>
              <a:buSzPts val="1800"/>
              <a:buNone/>
            </a:pPr>
            <a:r>
              <a:rPr lang="en-GB" sz="1800" dirty="0" err="1">
                <a:latin typeface="Calibri" panose="020F0502020204030204" pitchFamily="34" charset="0"/>
              </a:rPr>
              <a:t>Schoepp</a:t>
            </a:r>
            <a:r>
              <a:rPr lang="en-GB" sz="1800" dirty="0">
                <a:latin typeface="Calibri" panose="020F0502020204030204" pitchFamily="34" charset="0"/>
              </a:rPr>
              <a:t>, K. (2001). Reasons for using songs in the ESL/EFL classroom. </a:t>
            </a:r>
            <a:r>
              <a:rPr lang="en-GB" sz="1800" i="1" dirty="0">
                <a:latin typeface="Calibri" panose="020F0502020204030204" pitchFamily="34" charset="0"/>
              </a:rPr>
              <a:t>The Internet TESL Journal, VII/</a:t>
            </a:r>
            <a:endParaRPr sz="1800" dirty="0">
              <a:latin typeface="Calibri" panose="020F0502020204030204" pitchFamily="34" charset="0"/>
            </a:endParaRPr>
          </a:p>
          <a:p>
            <a:pPr marL="0" indent="0">
              <a:spcBef>
                <a:spcPts val="360"/>
              </a:spcBef>
              <a:buClr>
                <a:schemeClr val="lt1"/>
              </a:buClr>
              <a:buSzPts val="1800"/>
              <a:buNone/>
            </a:pPr>
            <a:r>
              <a:rPr lang="en-GB" sz="1800" dirty="0" err="1">
                <a:latin typeface="Calibri" panose="020F0502020204030204" pitchFamily="34" charset="0"/>
              </a:rPr>
              <a:t>Spicher</a:t>
            </a:r>
            <a:r>
              <a:rPr lang="en-GB" sz="1800" dirty="0">
                <a:latin typeface="Calibri" panose="020F0502020204030204" pitchFamily="34" charset="0"/>
              </a:rPr>
              <a:t>, L., &amp; Sweeney, F. (2007). Folk music in the L2 classroom: Development of native-like pronunciation through prosodic engagement strategies. </a:t>
            </a:r>
            <a:r>
              <a:rPr lang="en-GB" sz="1800" i="1" dirty="0">
                <a:latin typeface="Calibri" panose="020F0502020204030204" pitchFamily="34" charset="0"/>
              </a:rPr>
              <a:t>Connections, 1, 35–48.</a:t>
            </a:r>
            <a:endParaRPr sz="1800" dirty="0">
              <a:latin typeface="Calibri" panose="020F0502020204030204" pitchFamily="34" charset="0"/>
            </a:endParaRPr>
          </a:p>
          <a:p>
            <a:pPr marL="0" indent="0">
              <a:spcBef>
                <a:spcPts val="360"/>
              </a:spcBef>
              <a:buClr>
                <a:schemeClr val="lt1"/>
              </a:buClr>
              <a:buSzPts val="1800"/>
              <a:buNone/>
            </a:pPr>
            <a:r>
              <a:rPr lang="en-GB" sz="1800" dirty="0" err="1">
                <a:latin typeface="Calibri" panose="020F0502020204030204" pitchFamily="34" charset="0"/>
              </a:rPr>
              <a:t>Tumanov</a:t>
            </a:r>
            <a:r>
              <a:rPr lang="en-GB" sz="1800" dirty="0">
                <a:latin typeface="Calibri" panose="020F0502020204030204" pitchFamily="34" charset="0"/>
              </a:rPr>
              <a:t>, A. (1986). Music in L2 pedagogy. </a:t>
            </a:r>
            <a:r>
              <a:rPr lang="en-GB" sz="1800" i="1" dirty="0">
                <a:latin typeface="Calibri" panose="020F0502020204030204" pitchFamily="34" charset="0"/>
              </a:rPr>
              <a:t>Russian Language Journal, 40(136-137), 35-54.</a:t>
            </a:r>
            <a:endParaRPr sz="1800" dirty="0">
              <a:latin typeface="Calibri" panose="020F0502020204030204" pitchFamily="34" charset="0"/>
            </a:endParaRPr>
          </a:p>
          <a:p>
            <a:pPr marL="0" indent="0">
              <a:buNone/>
            </a:pPr>
            <a:r>
              <a:rPr lang="en-GB" sz="1800" dirty="0" err="1">
                <a:latin typeface="Calibri" panose="020F0502020204030204" pitchFamily="34" charset="0"/>
              </a:rPr>
              <a:t>Wassink</a:t>
            </a:r>
            <a:r>
              <a:rPr lang="en-GB" sz="1800" dirty="0">
                <a:latin typeface="Calibri" panose="020F0502020204030204" pitchFamily="34" charset="0"/>
              </a:rPr>
              <a:t>. D (2011) What’s in a song? Teaching Language through Music. http://www.alea.edu.au/documents/item/195</a:t>
            </a:r>
          </a:p>
          <a:p>
            <a:pPr marL="0" indent="0">
              <a:buNone/>
            </a:pPr>
            <a:r>
              <a:rPr lang="en-GB" sz="1800" dirty="0">
                <a:latin typeface="Calibri" panose="020F0502020204030204" pitchFamily="34" charset="0"/>
              </a:rPr>
              <a:t>Walklett, C. (2014) </a:t>
            </a:r>
            <a:r>
              <a:rPr lang="en-GB" sz="1800" i="1" dirty="0">
                <a:latin typeface="Calibri" panose="020F0502020204030204" pitchFamily="34" charset="0"/>
              </a:rPr>
              <a:t>Have Attitudes to and Use of Songs and Song Lyrics in EFL Changed in Recent Years</a:t>
            </a:r>
            <a:r>
              <a:rPr lang="en-GB" sz="1800" dirty="0">
                <a:latin typeface="Calibri" panose="020F0502020204030204" pitchFamily="34" charset="0"/>
              </a:rPr>
              <a:t>. Lecture. Available at: </a:t>
            </a:r>
            <a:r>
              <a:rPr lang="en-GB" sz="1800" dirty="0">
                <a:latin typeface="Calibri" panose="020F0502020204030204" pitchFamily="34" charset="0"/>
                <a:hlinkClick r:id="rId3"/>
              </a:rPr>
              <a:t>https://iatefl.britishcouncil.org/2014/session/changing-attitudes-using-songs-song-lyrics-efl</a:t>
            </a:r>
            <a:endParaRPr sz="1800" dirty="0">
              <a:solidFill>
                <a:schemeClr val="bg1"/>
              </a:solidFill>
              <a:latin typeface="Calibri" panose="020F0502020204030204" pitchFamily="34" charset="0"/>
            </a:endParaRPr>
          </a:p>
          <a:p>
            <a:pPr marL="0" indent="0">
              <a:spcBef>
                <a:spcPts val="360"/>
              </a:spcBef>
              <a:buClr>
                <a:schemeClr val="lt1"/>
              </a:buClr>
              <a:buSzPts val="1800"/>
              <a:buNone/>
            </a:pPr>
            <a:r>
              <a:rPr lang="en-GB" sz="1800" dirty="0">
                <a:latin typeface="Calibri" panose="020F0502020204030204" pitchFamily="34" charset="0"/>
              </a:rPr>
              <a:t>Walklett, C. (2015) </a:t>
            </a:r>
            <a:r>
              <a:rPr lang="en-GB" sz="1800" i="1" dirty="0">
                <a:latin typeface="Calibri" panose="020F0502020204030204" pitchFamily="34" charset="0"/>
                <a:cs typeface="Calibri" panose="020F0502020204030204" pitchFamily="34" charset="0"/>
              </a:rPr>
              <a:t>The most important words you are ever going to hear! </a:t>
            </a:r>
            <a:r>
              <a:rPr lang="en-GB" sz="1800" dirty="0">
                <a:latin typeface="Calibri" panose="020F0502020204030204" pitchFamily="34" charset="0"/>
                <a:cs typeface="Calibri" panose="020F0502020204030204" pitchFamily="34" charset="0"/>
              </a:rPr>
              <a:t>Available at </a:t>
            </a:r>
            <a:r>
              <a:rPr lang="en-GB" sz="1800" dirty="0">
                <a:latin typeface="Calibri" panose="020F0502020204030204" pitchFamily="34" charset="0"/>
                <a:cs typeface="Calibri" panose="020F0502020204030204" pitchFamily="34" charset="0"/>
                <a:hlinkClick r:id="rId4"/>
              </a:rPr>
              <a:t>https://www.youtube.com/watch?v=Z0yRU08UCy8&amp;t=8s</a:t>
            </a:r>
            <a:endParaRPr lang="en-GB" sz="1800" dirty="0">
              <a:latin typeface="Calibri" panose="020F0502020204030204" pitchFamily="34" charset="0"/>
              <a:cs typeface="Calibri" panose="020F0502020204030204" pitchFamily="34" charset="0"/>
            </a:endParaRPr>
          </a:p>
          <a:p>
            <a:pPr marL="0" indent="0">
              <a:spcBef>
                <a:spcPts val="360"/>
              </a:spcBef>
              <a:buClr>
                <a:schemeClr val="lt1"/>
              </a:buClr>
              <a:buSzPts val="1800"/>
              <a:buNone/>
            </a:pPr>
            <a:endParaRPr sz="1500" dirty="0">
              <a:latin typeface="Calibri" panose="020F0502020204030204" pitchFamily="34" charset="0"/>
              <a:cs typeface="Calibri" panose="020F0502020204030204" pitchFamily="34" charset="0"/>
            </a:endParaRPr>
          </a:p>
          <a:p>
            <a:pPr marL="342900" indent="-288925">
              <a:lnSpc>
                <a:spcPct val="80000"/>
              </a:lnSpc>
              <a:spcBef>
                <a:spcPts val="170"/>
              </a:spcBef>
              <a:buClr>
                <a:schemeClr val="lt1"/>
              </a:buClr>
              <a:buSzPts val="850"/>
              <a:buNone/>
            </a:pPr>
            <a:endParaRPr i="1" dirty="0">
              <a:solidFill>
                <a:schemeClr val="bg1"/>
              </a:solidFill>
            </a:endParaRPr>
          </a:p>
          <a:p>
            <a:pPr marL="342900" indent="-296862">
              <a:lnSpc>
                <a:spcPct val="80000"/>
              </a:lnSpc>
              <a:spcBef>
                <a:spcPts val="145"/>
              </a:spcBef>
              <a:buClr>
                <a:schemeClr val="lt1"/>
              </a:buClr>
              <a:buSzPts val="725"/>
              <a:buNone/>
            </a:pPr>
            <a:endParaRPr dirty="0">
              <a:solidFill>
                <a:schemeClr val="bg1"/>
              </a:solidFill>
            </a:endParaRPr>
          </a:p>
          <a:p>
            <a:pPr marL="342900" indent="-342900">
              <a:lnSpc>
                <a:spcPct val="100000"/>
              </a:lnSpc>
              <a:spcBef>
                <a:spcPts val="140"/>
              </a:spcBef>
              <a:buClr>
                <a:schemeClr val="lt1"/>
              </a:buClr>
              <a:buSzPts val="700"/>
              <a:buNone/>
            </a:pPr>
            <a:endParaRPr dirty="0">
              <a:solidFill>
                <a:schemeClr val="bg1"/>
              </a:solidFill>
            </a:endParaRPr>
          </a:p>
          <a:p>
            <a:pPr marL="342900" indent="-342900">
              <a:lnSpc>
                <a:spcPct val="100000"/>
              </a:lnSpc>
              <a:spcBef>
                <a:spcPts val="140"/>
              </a:spcBef>
              <a:buClr>
                <a:schemeClr val="lt1"/>
              </a:buClr>
              <a:buSzPts val="700"/>
              <a:buNone/>
            </a:pPr>
            <a:endParaRPr dirty="0">
              <a:solidFill>
                <a:schemeClr val="bg1"/>
              </a:solidFill>
            </a:endParaRPr>
          </a:p>
          <a:p>
            <a:pPr marL="342900" indent="-342900">
              <a:lnSpc>
                <a:spcPct val="100000"/>
              </a:lnSpc>
              <a:spcBef>
                <a:spcPts val="360"/>
              </a:spcBef>
              <a:buClr>
                <a:srgbClr val="FFC000"/>
              </a:buClr>
              <a:buSzPts val="700"/>
              <a:buNone/>
            </a:pPr>
            <a:r>
              <a:rPr lang="en-GB" u="sng" dirty="0">
                <a:solidFill>
                  <a:schemeClr val="bg1"/>
                </a:solidFill>
              </a:rPr>
              <a:t>  </a:t>
            </a:r>
            <a:endParaRPr dirty="0">
              <a:solidFill>
                <a:schemeClr val="bg1"/>
              </a:solidFill>
            </a:endParaRPr>
          </a:p>
          <a:p>
            <a:pPr marL="342900" indent="-342900">
              <a:lnSpc>
                <a:spcPct val="100000"/>
              </a:lnSpc>
              <a:spcBef>
                <a:spcPts val="360"/>
              </a:spcBef>
              <a:buClr>
                <a:schemeClr val="lt1"/>
              </a:buClr>
              <a:buSzPts val="1800"/>
              <a:buNone/>
            </a:pPr>
            <a:endParaRPr u="sng" dirty="0">
              <a:solidFill>
                <a:schemeClr val="bg1"/>
              </a:solidFill>
            </a:endParaRPr>
          </a:p>
          <a:p>
            <a:pPr marL="342900" indent="-342900" algn="ctr">
              <a:lnSpc>
                <a:spcPct val="80000"/>
              </a:lnSpc>
              <a:spcBef>
                <a:spcPts val="275"/>
              </a:spcBef>
              <a:buClr>
                <a:schemeClr val="lt1"/>
              </a:buClr>
              <a:buSzPts val="1375"/>
              <a:buNone/>
            </a:pPr>
            <a:endParaRPr dirty="0">
              <a:solidFill>
                <a:schemeClr val="bg1"/>
              </a:solidFill>
            </a:endParaRPr>
          </a:p>
          <a:p>
            <a:pPr marL="342900" indent="-342900">
              <a:lnSpc>
                <a:spcPct val="80000"/>
              </a:lnSpc>
              <a:spcBef>
                <a:spcPts val="320"/>
              </a:spcBef>
              <a:buClr>
                <a:schemeClr val="lt1"/>
              </a:buClr>
              <a:buSzPts val="1600"/>
              <a:buNone/>
            </a:pPr>
            <a:endParaRPr i="1" dirty="0">
              <a:solidFill>
                <a:schemeClr val="bg1"/>
              </a:solidFill>
            </a:endParaRPr>
          </a:p>
          <a:p>
            <a:pPr marL="342900" indent="-292100">
              <a:lnSpc>
                <a:spcPct val="80000"/>
              </a:lnSpc>
              <a:spcBef>
                <a:spcPts val="160"/>
              </a:spcBef>
              <a:buClr>
                <a:schemeClr val="lt1"/>
              </a:buClr>
              <a:buSzPts val="800"/>
              <a:buNone/>
            </a:pPr>
            <a:endParaRPr dirty="0">
              <a:solidFill>
                <a:schemeClr val="bg1"/>
              </a:solidFill>
            </a:endParaRPr>
          </a:p>
          <a:p>
            <a:pPr marL="342900" indent="-292100">
              <a:lnSpc>
                <a:spcPct val="80000"/>
              </a:lnSpc>
              <a:spcBef>
                <a:spcPts val="160"/>
              </a:spcBef>
              <a:buClr>
                <a:schemeClr val="lt1"/>
              </a:buClr>
              <a:buSzPts val="800"/>
              <a:buNone/>
            </a:pPr>
            <a:endParaRPr dirty="0">
              <a:solidFill>
                <a:schemeClr val="bg1"/>
              </a:solidFill>
            </a:endParaRPr>
          </a:p>
        </p:txBody>
      </p:sp>
      <p:sp>
        <p:nvSpPr>
          <p:cNvPr id="506" name="Google Shape;506;p63"/>
          <p:cNvSpPr/>
          <p:nvPr/>
        </p:nvSpPr>
        <p:spPr>
          <a:xfrm>
            <a:off x="1524000" y="620689"/>
            <a:ext cx="8820472" cy="4247317"/>
          </a:xfrm>
          <a:prstGeom prst="rect">
            <a:avLst/>
          </a:prstGeom>
          <a:noFill/>
          <a:ln>
            <a:noFill/>
          </a:ln>
        </p:spPr>
        <p:txBody>
          <a:bodyPr spcFirstLastPara="1" wrap="square" lIns="91425" tIns="45700" rIns="91425" bIns="45700" anchor="t" anchorCtr="0">
            <a:noAutofit/>
          </a:bodyPr>
          <a:lstStyle/>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a:p>
            <a:endParaRPr>
              <a:solidFill>
                <a:schemeClr val="lt1"/>
              </a:solidFill>
              <a:latin typeface="Calibri"/>
              <a:ea typeface="Calibri"/>
              <a:cs typeface="Calibri"/>
              <a:sym typeface="Calibri"/>
            </a:endParaRPr>
          </a:p>
        </p:txBody>
      </p:sp>
      <p:sp>
        <p:nvSpPr>
          <p:cNvPr id="5" name="Google Shape;496;p62">
            <a:extLst>
              <a:ext uri="{FF2B5EF4-FFF2-40B4-BE49-F238E27FC236}">
                <a16:creationId xmlns:a16="http://schemas.microsoft.com/office/drawing/2014/main" id="{88B08421-5D31-403C-8D28-CC303D1574D3}"/>
              </a:ext>
            </a:extLst>
          </p:cNvPr>
          <p:cNvSpPr txBox="1">
            <a:spLocks/>
          </p:cNvSpPr>
          <p:nvPr/>
        </p:nvSpPr>
        <p:spPr>
          <a:xfrm>
            <a:off x="1723061" y="185418"/>
            <a:ext cx="8229600" cy="75391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spcBef>
                <a:spcPts val="0"/>
              </a:spcBef>
              <a:buClr>
                <a:schemeClr val="lt1"/>
              </a:buClr>
              <a:buSzPts val="2880"/>
            </a:pPr>
            <a:r>
              <a:rPr lang="en-GB" sz="2880" b="1" u="sng" dirty="0"/>
              <a:t>Bibliography </a:t>
            </a:r>
            <a:r>
              <a:rPr lang="en-GB" sz="1440" b="1" u="sng" dirty="0"/>
              <a:t>2/2</a:t>
            </a:r>
            <a:endParaRPr lang="en-GB" sz="2880" u="sng"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5">
                                            <p:txEl>
                                              <p:pRg st="2" end="2"/>
                                            </p:txEl>
                                          </p:spTgt>
                                        </p:tgtEl>
                                        <p:attrNameLst>
                                          <p:attrName>style.visibility</p:attrName>
                                        </p:attrNameLst>
                                      </p:cBhvr>
                                      <p:to>
                                        <p:strVal val="visible"/>
                                      </p:to>
                                    </p:set>
                                    <p:animEffect transition="in" filter="fade">
                                      <p:cBhvr>
                                        <p:cTn id="7" dur="500"/>
                                        <p:tgtEl>
                                          <p:spTgt spid="50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5">
                                            <p:txEl>
                                              <p:pRg st="3" end="3"/>
                                            </p:txEl>
                                          </p:spTgt>
                                        </p:tgtEl>
                                        <p:attrNameLst>
                                          <p:attrName>style.visibility</p:attrName>
                                        </p:attrNameLst>
                                      </p:cBhvr>
                                      <p:to>
                                        <p:strVal val="visible"/>
                                      </p:to>
                                    </p:set>
                                    <p:animEffect transition="in" filter="fade">
                                      <p:cBhvr>
                                        <p:cTn id="10" dur="500"/>
                                        <p:tgtEl>
                                          <p:spTgt spid="50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5">
                                            <p:txEl>
                                              <p:pRg st="4" end="4"/>
                                            </p:txEl>
                                          </p:spTgt>
                                        </p:tgtEl>
                                        <p:attrNameLst>
                                          <p:attrName>style.visibility</p:attrName>
                                        </p:attrNameLst>
                                      </p:cBhvr>
                                      <p:to>
                                        <p:strVal val="visible"/>
                                      </p:to>
                                    </p:set>
                                    <p:animEffect transition="in" filter="fade">
                                      <p:cBhvr>
                                        <p:cTn id="13" dur="500"/>
                                        <p:tgtEl>
                                          <p:spTgt spid="50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5">
                                            <p:txEl>
                                              <p:pRg st="5" end="5"/>
                                            </p:txEl>
                                          </p:spTgt>
                                        </p:tgtEl>
                                        <p:attrNameLst>
                                          <p:attrName>style.visibility</p:attrName>
                                        </p:attrNameLst>
                                      </p:cBhvr>
                                      <p:to>
                                        <p:strVal val="visible"/>
                                      </p:to>
                                    </p:set>
                                    <p:animEffect transition="in" filter="fade">
                                      <p:cBhvr>
                                        <p:cTn id="16" dur="500"/>
                                        <p:tgtEl>
                                          <p:spTgt spid="50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5">
                                            <p:txEl>
                                              <p:pRg st="6" end="6"/>
                                            </p:txEl>
                                          </p:spTgt>
                                        </p:tgtEl>
                                        <p:attrNameLst>
                                          <p:attrName>style.visibility</p:attrName>
                                        </p:attrNameLst>
                                      </p:cBhvr>
                                      <p:to>
                                        <p:strVal val="visible"/>
                                      </p:to>
                                    </p:set>
                                    <p:animEffect transition="in" filter="fade">
                                      <p:cBhvr>
                                        <p:cTn id="19" dur="500"/>
                                        <p:tgtEl>
                                          <p:spTgt spid="50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5">
                                            <p:txEl>
                                              <p:pRg st="7" end="7"/>
                                            </p:txEl>
                                          </p:spTgt>
                                        </p:tgtEl>
                                        <p:attrNameLst>
                                          <p:attrName>style.visibility</p:attrName>
                                        </p:attrNameLst>
                                      </p:cBhvr>
                                      <p:to>
                                        <p:strVal val="visible"/>
                                      </p:to>
                                    </p:set>
                                    <p:animEffect transition="in" filter="fade">
                                      <p:cBhvr>
                                        <p:cTn id="22" dur="500"/>
                                        <p:tgtEl>
                                          <p:spTgt spid="505">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5">
                                            <p:txEl>
                                              <p:pRg st="8" end="8"/>
                                            </p:txEl>
                                          </p:spTgt>
                                        </p:tgtEl>
                                        <p:attrNameLst>
                                          <p:attrName>style.visibility</p:attrName>
                                        </p:attrNameLst>
                                      </p:cBhvr>
                                      <p:to>
                                        <p:strVal val="visible"/>
                                      </p:to>
                                    </p:set>
                                    <p:animEffect transition="in" filter="fade">
                                      <p:cBhvr>
                                        <p:cTn id="25" dur="500"/>
                                        <p:tgtEl>
                                          <p:spTgt spid="505">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5">
                                            <p:txEl>
                                              <p:pRg st="9" end="9"/>
                                            </p:txEl>
                                          </p:spTgt>
                                        </p:tgtEl>
                                        <p:attrNameLst>
                                          <p:attrName>style.visibility</p:attrName>
                                        </p:attrNameLst>
                                      </p:cBhvr>
                                      <p:to>
                                        <p:strVal val="visible"/>
                                      </p:to>
                                    </p:set>
                                    <p:animEffect transition="in" filter="fade">
                                      <p:cBhvr>
                                        <p:cTn id="28" dur="500"/>
                                        <p:tgtEl>
                                          <p:spTgt spid="505">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5">
                                            <p:txEl>
                                              <p:pRg st="10" end="10"/>
                                            </p:txEl>
                                          </p:spTgt>
                                        </p:tgtEl>
                                        <p:attrNameLst>
                                          <p:attrName>style.visibility</p:attrName>
                                        </p:attrNameLst>
                                      </p:cBhvr>
                                      <p:to>
                                        <p:strVal val="visible"/>
                                      </p:to>
                                    </p:set>
                                    <p:animEffect transition="in" filter="fade">
                                      <p:cBhvr>
                                        <p:cTn id="31" dur="500"/>
                                        <p:tgtEl>
                                          <p:spTgt spid="505">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05">
                                            <p:txEl>
                                              <p:pRg st="11" end="11"/>
                                            </p:txEl>
                                          </p:spTgt>
                                        </p:tgtEl>
                                        <p:attrNameLst>
                                          <p:attrName>style.visibility</p:attrName>
                                        </p:attrNameLst>
                                      </p:cBhvr>
                                      <p:to>
                                        <p:strVal val="visible"/>
                                      </p:to>
                                    </p:set>
                                    <p:animEffect transition="in" filter="fade">
                                      <p:cBhvr>
                                        <p:cTn id="34" dur="500"/>
                                        <p:tgtEl>
                                          <p:spTgt spid="505">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05">
                                            <p:txEl>
                                              <p:pRg st="13" end="13"/>
                                            </p:txEl>
                                          </p:spTgt>
                                        </p:tgtEl>
                                        <p:attrNameLst>
                                          <p:attrName>style.visibility</p:attrName>
                                        </p:attrNameLst>
                                      </p:cBhvr>
                                      <p:to>
                                        <p:strVal val="visible"/>
                                      </p:to>
                                    </p:set>
                                    <p:animEffect transition="in" filter="fade">
                                      <p:cBhvr>
                                        <p:cTn id="37" dur="500"/>
                                        <p:tgtEl>
                                          <p:spTgt spid="505">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05">
                                            <p:txEl>
                                              <p:pRg st="14" end="14"/>
                                            </p:txEl>
                                          </p:spTgt>
                                        </p:tgtEl>
                                        <p:attrNameLst>
                                          <p:attrName>style.visibility</p:attrName>
                                        </p:attrNameLst>
                                      </p:cBhvr>
                                      <p:to>
                                        <p:strVal val="visible"/>
                                      </p:to>
                                    </p:set>
                                    <p:animEffect transition="in" filter="fade">
                                      <p:cBhvr>
                                        <p:cTn id="40" dur="500"/>
                                        <p:tgtEl>
                                          <p:spTgt spid="505">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05">
                                            <p:txEl>
                                              <p:pRg st="12" end="12"/>
                                            </p:txEl>
                                          </p:spTgt>
                                        </p:tgtEl>
                                        <p:attrNameLst>
                                          <p:attrName>style.visibility</p:attrName>
                                        </p:attrNameLst>
                                      </p:cBhvr>
                                      <p:to>
                                        <p:strVal val="visible"/>
                                      </p:to>
                                    </p:set>
                                    <p:animEffect transition="in" filter="fade">
                                      <p:cBhvr>
                                        <p:cTn id="43" dur="500"/>
                                        <p:tgtEl>
                                          <p:spTgt spid="505">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05">
                                            <p:txEl>
                                              <p:pRg st="20" end="20"/>
                                            </p:txEl>
                                          </p:spTgt>
                                        </p:tgtEl>
                                        <p:attrNameLst>
                                          <p:attrName>style.visibility</p:attrName>
                                        </p:attrNameLst>
                                      </p:cBhvr>
                                      <p:to>
                                        <p:strVal val="visible"/>
                                      </p:to>
                                    </p:set>
                                    <p:animEffect transition="in" filter="fade">
                                      <p:cBhvr>
                                        <p:cTn id="46" dur="500"/>
                                        <p:tgtEl>
                                          <p:spTgt spid="50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C414-4BF2-43AA-AF95-4DC97E26D58B}"/>
              </a:ext>
            </a:extLst>
          </p:cNvPr>
          <p:cNvSpPr>
            <a:spLocks noGrp="1"/>
          </p:cNvSpPr>
          <p:nvPr>
            <p:ph type="title"/>
          </p:nvPr>
        </p:nvSpPr>
        <p:spPr>
          <a:xfrm>
            <a:off x="2119313" y="309564"/>
            <a:ext cx="8229600" cy="720725"/>
          </a:xfrm>
        </p:spPr>
        <p:txBody>
          <a:bodyPr rtlCol="0">
            <a:normAutofit fontScale="90000"/>
          </a:bodyPr>
          <a:lstStyle/>
          <a:p>
            <a:pPr algn="ctr">
              <a:defRPr/>
            </a:pPr>
            <a:br>
              <a:rPr lang="en-GB" b="1" u="sng" dirty="0"/>
            </a:br>
            <a:br>
              <a:rPr lang="en-GB" b="1" u="sng" dirty="0"/>
            </a:br>
            <a:r>
              <a:rPr lang="en-GB" sz="3600" b="1" u="sng" dirty="0"/>
              <a:t>Care &amp; consideration</a:t>
            </a:r>
            <a:br>
              <a:rPr lang="en-GB" sz="3600" b="1" dirty="0"/>
            </a:br>
            <a:br>
              <a:rPr lang="en-GB" sz="3600" b="1" u="sng" dirty="0"/>
            </a:br>
            <a:br>
              <a:rPr lang="en-GB" b="1" u="sng" dirty="0"/>
            </a:br>
            <a:endParaRPr lang="en-GB" b="1" u="sng" dirty="0"/>
          </a:p>
        </p:txBody>
      </p:sp>
      <p:sp>
        <p:nvSpPr>
          <p:cNvPr id="3" name="Content Placeholder 2">
            <a:extLst>
              <a:ext uri="{FF2B5EF4-FFF2-40B4-BE49-F238E27FC236}">
                <a16:creationId xmlns:a16="http://schemas.microsoft.com/office/drawing/2014/main" id="{985B31CF-250F-4A28-931D-49B594C51461}"/>
              </a:ext>
            </a:extLst>
          </p:cNvPr>
          <p:cNvSpPr>
            <a:spLocks noGrp="1"/>
          </p:cNvSpPr>
          <p:nvPr>
            <p:ph idx="1"/>
          </p:nvPr>
        </p:nvSpPr>
        <p:spPr>
          <a:xfrm>
            <a:off x="1720849" y="821854"/>
            <a:ext cx="9213850" cy="5949950"/>
          </a:xfrm>
        </p:spPr>
        <p:txBody>
          <a:bodyPr rtlCol="0">
            <a:normAutofit/>
          </a:bodyPr>
          <a:lstStyle/>
          <a:p>
            <a:pPr marL="0" indent="0" algn="ctr">
              <a:buNone/>
              <a:defRPr/>
            </a:pPr>
            <a:r>
              <a:rPr lang="en-GB" b="1" dirty="0"/>
              <a:t> </a:t>
            </a:r>
          </a:p>
          <a:p>
            <a:pPr marL="0" indent="0" algn="ctr">
              <a:buNone/>
              <a:defRPr/>
            </a:pPr>
            <a:endParaRPr lang="en-GB" b="1" dirty="0"/>
          </a:p>
          <a:p>
            <a:pPr algn="ctr">
              <a:defRPr/>
            </a:pPr>
            <a:r>
              <a:rPr lang="en-GB" dirty="0"/>
              <a:t>Choose a song with care and consideration.</a:t>
            </a:r>
          </a:p>
          <a:p>
            <a:pPr marL="0" indent="0" algn="ctr">
              <a:buNone/>
              <a:defRPr/>
            </a:pPr>
            <a:endParaRPr lang="en-GB" dirty="0"/>
          </a:p>
          <a:p>
            <a:pPr algn="ctr">
              <a:defRPr/>
            </a:pPr>
            <a:r>
              <a:rPr lang="en-GB" dirty="0"/>
              <a:t>Familiarise yourself with it. Listen to it. R</a:t>
            </a:r>
            <a:r>
              <a:rPr lang="en-GB" i="1" dirty="0"/>
              <a:t>eally</a:t>
            </a:r>
            <a:r>
              <a:rPr lang="en-GB" dirty="0"/>
              <a:t> listen to it. </a:t>
            </a:r>
          </a:p>
          <a:p>
            <a:pPr marL="0" indent="0" algn="ctr">
              <a:buNone/>
              <a:defRPr/>
            </a:pPr>
            <a:endParaRPr lang="en-GB" dirty="0"/>
          </a:p>
          <a:p>
            <a:pPr algn="ctr">
              <a:defRPr/>
            </a:pPr>
            <a:r>
              <a:rPr lang="en-GB" dirty="0"/>
              <a:t>Be respectful of the creative process it has gone through.</a:t>
            </a:r>
          </a:p>
          <a:p>
            <a:pPr algn="ctr">
              <a:defRPr/>
            </a:pPr>
            <a:endParaRPr lang="en-GB" dirty="0"/>
          </a:p>
          <a:p>
            <a:pPr algn="ctr">
              <a:defRPr/>
            </a:pPr>
            <a:r>
              <a:rPr lang="en-GB" dirty="0"/>
              <a:t>Immerse yourself in the song and </a:t>
            </a:r>
            <a:r>
              <a:rPr lang="en-GB" i="1" dirty="0"/>
              <a:t>all </a:t>
            </a:r>
            <a:r>
              <a:rPr lang="en-GB" dirty="0"/>
              <a:t>it has to offer. </a:t>
            </a:r>
          </a:p>
          <a:p>
            <a:pPr marL="0" indent="0" algn="ctr">
              <a:buNone/>
              <a:defRPr/>
            </a:pPr>
            <a:endParaRPr lang="en-GB" dirty="0"/>
          </a:p>
          <a:p>
            <a:pPr algn="ctr">
              <a:defRPr/>
            </a:pPr>
            <a:r>
              <a:rPr lang="en-GB" dirty="0"/>
              <a:t>Don’t cut this process short.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BC58-F882-4690-98FA-2666456C1734}"/>
              </a:ext>
            </a:extLst>
          </p:cNvPr>
          <p:cNvSpPr>
            <a:spLocks noGrp="1"/>
          </p:cNvSpPr>
          <p:nvPr>
            <p:ph type="title"/>
          </p:nvPr>
        </p:nvSpPr>
        <p:spPr>
          <a:xfrm>
            <a:off x="1935163" y="0"/>
            <a:ext cx="8229600" cy="863600"/>
          </a:xfrm>
        </p:spPr>
        <p:txBody>
          <a:bodyPr rtlCol="0">
            <a:normAutofit fontScale="90000"/>
          </a:bodyPr>
          <a:lstStyle/>
          <a:p>
            <a:pPr algn="ctr">
              <a:defRPr/>
            </a:pPr>
            <a:br>
              <a:rPr lang="en-GB" b="1" u="sng" dirty="0"/>
            </a:br>
            <a:br>
              <a:rPr lang="en-GB" sz="3200" b="1" u="sng" dirty="0">
                <a:solidFill>
                  <a:schemeClr val="bg1"/>
                </a:solidFill>
              </a:rPr>
            </a:br>
            <a:br>
              <a:rPr lang="en-GB" sz="3200" b="1" u="sng" dirty="0">
                <a:solidFill>
                  <a:schemeClr val="bg1"/>
                </a:solidFill>
              </a:rPr>
            </a:br>
            <a:br>
              <a:rPr lang="en-GB" sz="3200" b="1" u="sng" dirty="0">
                <a:solidFill>
                  <a:schemeClr val="bg1"/>
                </a:solidFill>
              </a:rPr>
            </a:br>
            <a:br>
              <a:rPr lang="en-GB" sz="3200" b="1" u="sng" dirty="0">
                <a:solidFill>
                  <a:schemeClr val="bg1"/>
                </a:solidFill>
              </a:rPr>
            </a:br>
            <a:r>
              <a:rPr lang="en-GB" sz="3100" b="1" u="sng" dirty="0"/>
              <a:t>Pay attention to the lyrics</a:t>
            </a:r>
            <a:br>
              <a:rPr lang="en-GB" sz="3200" b="1" u="sng" dirty="0"/>
            </a:br>
            <a:r>
              <a:rPr lang="en-GB" sz="3200" b="1" u="sng" dirty="0"/>
              <a:t> </a:t>
            </a:r>
            <a:br>
              <a:rPr lang="en-GB" sz="3200" b="1" u="sng" dirty="0"/>
            </a:br>
            <a:br>
              <a:rPr lang="en-GB" sz="3600" b="1" u="sng" dirty="0"/>
            </a:br>
            <a:br>
              <a:rPr lang="en-GB" sz="3600" b="1" u="sng" dirty="0"/>
            </a:br>
            <a:endParaRPr lang="en-GB" sz="3600" b="1" u="sng" dirty="0"/>
          </a:p>
        </p:txBody>
      </p:sp>
      <p:sp>
        <p:nvSpPr>
          <p:cNvPr id="3" name="Content Placeholder 2">
            <a:extLst>
              <a:ext uri="{FF2B5EF4-FFF2-40B4-BE49-F238E27FC236}">
                <a16:creationId xmlns:a16="http://schemas.microsoft.com/office/drawing/2014/main" id="{7026D8FF-0D97-4605-AC7A-E5201CF9AE38}"/>
              </a:ext>
            </a:extLst>
          </p:cNvPr>
          <p:cNvSpPr>
            <a:spLocks noGrp="1"/>
          </p:cNvSpPr>
          <p:nvPr>
            <p:ph idx="1"/>
          </p:nvPr>
        </p:nvSpPr>
        <p:spPr>
          <a:xfrm>
            <a:off x="1495426" y="1557338"/>
            <a:ext cx="9109075" cy="5040312"/>
          </a:xfrm>
        </p:spPr>
        <p:txBody>
          <a:bodyPr rtlCol="0">
            <a:normAutofit/>
          </a:bodyPr>
          <a:lstStyle/>
          <a:p>
            <a:pPr algn="ctr">
              <a:defRPr/>
            </a:pPr>
            <a:endParaRPr lang="en-GB" b="1" dirty="0"/>
          </a:p>
          <a:p>
            <a:pPr marL="0" indent="0" algn="ctr">
              <a:buNone/>
              <a:defRPr/>
            </a:pPr>
            <a:r>
              <a:rPr lang="en-GB" dirty="0"/>
              <a:t>Locate the lyrics and read through them. </a:t>
            </a:r>
          </a:p>
          <a:p>
            <a:pPr marL="0" indent="0" algn="ctr">
              <a:buNone/>
              <a:defRPr/>
            </a:pPr>
            <a:endParaRPr lang="en-GB" dirty="0"/>
          </a:p>
          <a:p>
            <a:pPr algn="ctr">
              <a:defRPr/>
            </a:pPr>
            <a:r>
              <a:rPr lang="en-GB" dirty="0"/>
              <a:t>Have another listen with the lyrics in front of you. </a:t>
            </a:r>
          </a:p>
          <a:p>
            <a:pPr marL="0" indent="0" algn="ctr">
              <a:buNone/>
              <a:defRPr/>
            </a:pPr>
            <a:endParaRPr lang="en-GB" dirty="0"/>
          </a:p>
          <a:p>
            <a:pPr algn="ctr">
              <a:defRPr/>
            </a:pPr>
            <a:r>
              <a:rPr lang="en-GB" dirty="0"/>
              <a:t>The lyrics may be different from what you thought </a:t>
            </a:r>
          </a:p>
          <a:p>
            <a:pPr marL="0" indent="0" algn="ctr">
              <a:buNone/>
              <a:defRPr/>
            </a:pPr>
            <a:r>
              <a:rPr lang="en-GB" dirty="0"/>
              <a:t>– there could be misheard lyrics / </a:t>
            </a:r>
            <a:r>
              <a:rPr lang="en-GB" i="1" dirty="0" err="1"/>
              <a:t>mondegreens</a:t>
            </a:r>
            <a:endParaRPr lang="en-GB" dirty="0"/>
          </a:p>
          <a:p>
            <a:pPr marL="0" indent="0" algn="ctr">
              <a:buNone/>
              <a:defRPr/>
            </a:pPr>
            <a:r>
              <a:rPr lang="en-GB" dirty="0"/>
              <a:t>…so be prepared for a surprise or two. </a:t>
            </a:r>
          </a:p>
          <a:p>
            <a:pP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40AB-145A-4CB3-8B00-34E38EDBFD96}"/>
              </a:ext>
            </a:extLst>
          </p:cNvPr>
          <p:cNvSpPr>
            <a:spLocks noGrp="1"/>
          </p:cNvSpPr>
          <p:nvPr>
            <p:ph type="title"/>
          </p:nvPr>
        </p:nvSpPr>
        <p:spPr>
          <a:xfrm>
            <a:off x="1524000" y="50801"/>
            <a:ext cx="9144000" cy="1427163"/>
          </a:xfrm>
        </p:spPr>
        <p:txBody>
          <a:bodyPr rtlCol="0">
            <a:normAutofit fontScale="90000"/>
          </a:bodyPr>
          <a:lstStyle/>
          <a:p>
            <a:pPr algn="ctr">
              <a:defRPr/>
            </a:pPr>
            <a:br>
              <a:rPr lang="en-GB" b="1" u="sng" dirty="0"/>
            </a:br>
            <a:br>
              <a:rPr lang="en-GB" b="1" u="sng" dirty="0"/>
            </a:br>
            <a:br>
              <a:rPr lang="en-GB" b="1" u="sng" dirty="0"/>
            </a:br>
            <a:br>
              <a:rPr lang="en-GB" b="1" u="sng" dirty="0"/>
            </a:br>
            <a:r>
              <a:rPr lang="en-GB" sz="3600" b="1" u="sng" dirty="0"/>
              <a:t>Relevance of themes</a:t>
            </a:r>
            <a:br>
              <a:rPr lang="en-GB" b="1" u="sng" dirty="0"/>
            </a:br>
            <a:endParaRPr lang="en-GB" sz="3200" b="1" u="sng" dirty="0">
              <a:solidFill>
                <a:schemeClr val="bg1"/>
              </a:solidFill>
            </a:endParaRPr>
          </a:p>
        </p:txBody>
      </p:sp>
      <p:sp>
        <p:nvSpPr>
          <p:cNvPr id="3" name="Content Placeholder 2">
            <a:extLst>
              <a:ext uri="{FF2B5EF4-FFF2-40B4-BE49-F238E27FC236}">
                <a16:creationId xmlns:a16="http://schemas.microsoft.com/office/drawing/2014/main" id="{43179192-6FDD-4BA5-81EC-2A66C7DDF7F7}"/>
              </a:ext>
            </a:extLst>
          </p:cNvPr>
          <p:cNvSpPr>
            <a:spLocks noGrp="1"/>
          </p:cNvSpPr>
          <p:nvPr>
            <p:ph idx="1"/>
          </p:nvPr>
        </p:nvSpPr>
        <p:spPr>
          <a:xfrm>
            <a:off x="1524000" y="1557339"/>
            <a:ext cx="9144000" cy="4630737"/>
          </a:xfrm>
        </p:spPr>
        <p:txBody>
          <a:bodyPr rtlCol="0">
            <a:normAutofit/>
          </a:bodyPr>
          <a:lstStyle/>
          <a:p>
            <a:pPr marL="114300" indent="0" algn="ctr">
              <a:buNone/>
              <a:defRPr/>
            </a:pPr>
            <a:endParaRPr lang="en-GB" b="1" dirty="0"/>
          </a:p>
          <a:p>
            <a:pPr marL="114300" indent="0" algn="ctr">
              <a:buNone/>
              <a:defRPr/>
            </a:pPr>
            <a:endParaRPr lang="en-GB" b="1" dirty="0"/>
          </a:p>
          <a:p>
            <a:pPr algn="ctr">
              <a:defRPr/>
            </a:pPr>
            <a:r>
              <a:rPr lang="en-GB" dirty="0"/>
              <a:t>Think about the song’s theme/s </a:t>
            </a:r>
          </a:p>
          <a:p>
            <a:pPr marL="114300" indent="0" algn="ctr">
              <a:buNone/>
              <a:defRPr/>
            </a:pPr>
            <a:r>
              <a:rPr lang="en-GB" dirty="0"/>
              <a:t>and what language emerges from it? </a:t>
            </a:r>
          </a:p>
          <a:p>
            <a:pPr marL="0" indent="0" algn="ctr">
              <a:buNone/>
              <a:defRPr/>
            </a:pPr>
            <a:endParaRPr lang="en-GB" dirty="0"/>
          </a:p>
          <a:p>
            <a:pPr algn="ctr">
              <a:defRPr/>
            </a:pPr>
            <a:r>
              <a:rPr lang="en-GB" dirty="0"/>
              <a:t>Does it fit any subjects taught or topical/current events? </a:t>
            </a:r>
          </a:p>
          <a:p>
            <a:pPr algn="ctr">
              <a:defRPr/>
            </a:pPr>
            <a:endParaRPr lang="en-GB" dirty="0"/>
          </a:p>
          <a:p>
            <a:pPr algn="ctr">
              <a:defRPr/>
            </a:pPr>
            <a:r>
              <a:rPr lang="en-GB" dirty="0"/>
              <a:t>Or look for songs online that fit into this subject area.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BF3E-332B-4A89-AB4B-79817321794C}"/>
              </a:ext>
            </a:extLst>
          </p:cNvPr>
          <p:cNvSpPr>
            <a:spLocks noGrp="1"/>
          </p:cNvSpPr>
          <p:nvPr>
            <p:ph type="title"/>
          </p:nvPr>
        </p:nvSpPr>
        <p:spPr>
          <a:xfrm>
            <a:off x="1992313" y="-236538"/>
            <a:ext cx="8229600" cy="1143001"/>
          </a:xfrm>
        </p:spPr>
        <p:txBody>
          <a:bodyPr rtlCol="0">
            <a:normAutofit fontScale="90000"/>
          </a:bodyPr>
          <a:lstStyle/>
          <a:p>
            <a:pPr algn="ctr">
              <a:defRPr/>
            </a:pPr>
            <a:br>
              <a:rPr lang="en-GB" b="1" u="sng" dirty="0"/>
            </a:br>
            <a:br>
              <a:rPr lang="en-GB" b="1" u="sng" dirty="0"/>
            </a:br>
            <a:br>
              <a:rPr lang="en-GB" b="1" u="sng" dirty="0"/>
            </a:br>
            <a:br>
              <a:rPr lang="en-GB" b="1" u="sng" dirty="0"/>
            </a:br>
            <a:br>
              <a:rPr lang="en-GB" b="1" u="sng" dirty="0"/>
            </a:br>
            <a:br>
              <a:rPr lang="en-GB" b="1" u="sng" dirty="0"/>
            </a:br>
            <a:r>
              <a:rPr lang="en-GB" sz="3600" b="1" u="sng" dirty="0"/>
              <a:t>Mood</a:t>
            </a:r>
            <a:r>
              <a:rPr lang="en-GB" b="1" u="sng" dirty="0"/>
              <a:t>!</a:t>
            </a:r>
            <a:br>
              <a:rPr lang="en-GB" b="1" u="sng" dirty="0"/>
            </a:br>
            <a:endParaRPr lang="en-GB" b="1" u="sng" dirty="0"/>
          </a:p>
        </p:txBody>
      </p:sp>
      <p:sp>
        <p:nvSpPr>
          <p:cNvPr id="3" name="Content Placeholder 2">
            <a:extLst>
              <a:ext uri="{FF2B5EF4-FFF2-40B4-BE49-F238E27FC236}">
                <a16:creationId xmlns:a16="http://schemas.microsoft.com/office/drawing/2014/main" id="{89F9C57F-3631-4E90-968F-2F161B4EC5F1}"/>
              </a:ext>
            </a:extLst>
          </p:cNvPr>
          <p:cNvSpPr>
            <a:spLocks noGrp="1"/>
          </p:cNvSpPr>
          <p:nvPr>
            <p:ph idx="1"/>
          </p:nvPr>
        </p:nvSpPr>
        <p:spPr>
          <a:xfrm>
            <a:off x="1524000" y="1844676"/>
            <a:ext cx="9144000" cy="4430713"/>
          </a:xfrm>
        </p:spPr>
        <p:txBody>
          <a:bodyPr rtlCol="0">
            <a:normAutofit lnSpcReduction="10000"/>
          </a:bodyPr>
          <a:lstStyle/>
          <a:p>
            <a:pPr marL="0" indent="0" algn="ctr">
              <a:buNone/>
              <a:defRPr/>
            </a:pPr>
            <a:endParaRPr lang="en-GB" b="1" dirty="0"/>
          </a:p>
          <a:p>
            <a:pPr marL="0" indent="0" algn="ctr">
              <a:buNone/>
              <a:defRPr/>
            </a:pPr>
            <a:endParaRPr lang="en-GB" b="1" dirty="0"/>
          </a:p>
          <a:p>
            <a:pPr algn="ctr">
              <a:buFont typeface="Arial" charset="0"/>
              <a:buChar char="•"/>
              <a:defRPr/>
            </a:pPr>
            <a:r>
              <a:rPr lang="en-GB" dirty="0"/>
              <a:t>Think about what mood the song evokes.</a:t>
            </a:r>
          </a:p>
          <a:p>
            <a:pPr marL="0" indent="0" algn="ctr">
              <a:buNone/>
              <a:defRPr/>
            </a:pPr>
            <a:endParaRPr lang="en-GB" dirty="0"/>
          </a:p>
          <a:p>
            <a:pPr algn="ctr">
              <a:defRPr/>
            </a:pPr>
            <a:r>
              <a:rPr lang="en-GB" dirty="0"/>
              <a:t>Students will appreciate letting music </a:t>
            </a:r>
            <a:r>
              <a:rPr lang="en-GB" i="1" dirty="0"/>
              <a:t>soak</a:t>
            </a:r>
            <a:r>
              <a:rPr lang="en-GB" dirty="0"/>
              <a:t> into them. </a:t>
            </a:r>
          </a:p>
          <a:p>
            <a:pPr marL="0" indent="0" algn="ctr">
              <a:buNone/>
              <a:defRPr/>
            </a:pPr>
            <a:endParaRPr lang="en-GB" dirty="0"/>
          </a:p>
          <a:p>
            <a:pPr algn="ctr">
              <a:defRPr/>
            </a:pPr>
            <a:r>
              <a:rPr lang="en-GB" dirty="0"/>
              <a:t>Think about linguistic outputs too - </a:t>
            </a:r>
          </a:p>
          <a:p>
            <a:pPr marL="114300" indent="0" algn="ctr">
              <a:buNone/>
              <a:defRPr/>
            </a:pPr>
            <a:r>
              <a:rPr lang="en-GB" dirty="0"/>
              <a:t>such as conjuring up adjectives that describe the mood of the song, or drawing pictures based on it.</a:t>
            </a:r>
          </a:p>
          <a:p>
            <a:pPr marL="0" indent="0" algn="ctr">
              <a:buNone/>
              <a:defRPr/>
            </a:pPr>
            <a:endParaRPr lang="en-GB"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3129270-5042-41C0-8BE1-B85BA9598874}"/>
              </a:ext>
            </a:extLst>
          </p:cNvPr>
          <p:cNvSpPr>
            <a:spLocks noGrp="1"/>
          </p:cNvSpPr>
          <p:nvPr>
            <p:ph type="title"/>
          </p:nvPr>
        </p:nvSpPr>
        <p:spPr>
          <a:xfrm>
            <a:off x="1992313" y="-100013"/>
            <a:ext cx="8229600" cy="1302737"/>
          </a:xfrm>
        </p:spPr>
        <p:txBody>
          <a:bodyPr>
            <a:normAutofit fontScale="90000"/>
          </a:bodyPr>
          <a:lstStyle/>
          <a:p>
            <a:pPr algn="ctr" eaLnBrk="1" hangingPunct="1"/>
            <a:br>
              <a:rPr lang="en-GB" altLang="en-US" b="1" u="sng" dirty="0"/>
            </a:br>
            <a:br>
              <a:rPr lang="en-GB" altLang="en-US" b="1" u="sng" dirty="0"/>
            </a:br>
            <a:br>
              <a:rPr lang="en-GB" altLang="en-US" b="1" u="sng" dirty="0"/>
            </a:br>
            <a:r>
              <a:rPr lang="en-GB" altLang="en-US" sz="3200" b="1" u="sng" dirty="0"/>
              <a:t>Order &amp; staging</a:t>
            </a:r>
          </a:p>
        </p:txBody>
      </p:sp>
      <p:sp>
        <p:nvSpPr>
          <p:cNvPr id="3" name="Content Placeholder 2">
            <a:extLst>
              <a:ext uri="{FF2B5EF4-FFF2-40B4-BE49-F238E27FC236}">
                <a16:creationId xmlns:a16="http://schemas.microsoft.com/office/drawing/2014/main" id="{F55A0CAC-3ECA-4824-AB7A-7650FED9F5F1}"/>
              </a:ext>
            </a:extLst>
          </p:cNvPr>
          <p:cNvSpPr>
            <a:spLocks noGrp="1"/>
          </p:cNvSpPr>
          <p:nvPr>
            <p:ph idx="1"/>
          </p:nvPr>
        </p:nvSpPr>
        <p:spPr>
          <a:xfrm>
            <a:off x="1343026" y="2034745"/>
            <a:ext cx="9432925" cy="4654979"/>
          </a:xfrm>
        </p:spPr>
        <p:txBody>
          <a:bodyPr rtlCol="0">
            <a:normAutofit/>
          </a:bodyPr>
          <a:lstStyle/>
          <a:p>
            <a:pPr marL="0" indent="0" algn="ctr">
              <a:buNone/>
              <a:defRPr/>
            </a:pPr>
            <a:endParaRPr lang="en-GB" b="1" dirty="0"/>
          </a:p>
          <a:p>
            <a:pPr algn="ctr">
              <a:defRPr/>
            </a:pPr>
            <a:r>
              <a:rPr lang="en-GB" dirty="0"/>
              <a:t>Think about what you are going to do and in what order for example whether to listen to the song or the lyrics first.</a:t>
            </a:r>
          </a:p>
          <a:p>
            <a:pPr marL="0" indent="0" algn="ctr">
              <a:buNone/>
              <a:defRPr/>
            </a:pPr>
            <a:endParaRPr lang="en-GB" dirty="0"/>
          </a:p>
          <a:p>
            <a:pPr indent="-457200" algn="ctr">
              <a:defRPr/>
            </a:pPr>
            <a:r>
              <a:rPr lang="en-GB" dirty="0"/>
              <a:t>Don’t follow a set formula though - let the individual song and your teaching experience guide you to the activities that suit and to the staging of these activities. </a:t>
            </a:r>
          </a:p>
          <a:p>
            <a:pPr marL="0" indent="0" algn="ctr">
              <a:buNone/>
              <a:defRPr/>
            </a:pPr>
            <a:endParaRPr lang="en-GB"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586F-DF76-4482-9AA3-DB0E0C87C45E}"/>
              </a:ext>
            </a:extLst>
          </p:cNvPr>
          <p:cNvSpPr>
            <a:spLocks noGrp="1"/>
          </p:cNvSpPr>
          <p:nvPr>
            <p:ph type="title"/>
          </p:nvPr>
        </p:nvSpPr>
        <p:spPr>
          <a:xfrm>
            <a:off x="2063750" y="-674688"/>
            <a:ext cx="8229600" cy="2159001"/>
          </a:xfrm>
        </p:spPr>
        <p:txBody>
          <a:bodyPr rtlCol="0">
            <a:normAutofit fontScale="90000"/>
          </a:bodyPr>
          <a:lstStyle/>
          <a:p>
            <a:pPr algn="ctr">
              <a:defRPr/>
            </a:pPr>
            <a:br>
              <a:rPr lang="en-GB" b="1" u="sng" dirty="0"/>
            </a:br>
            <a:br>
              <a:rPr lang="en-GB" b="1" u="sng" dirty="0"/>
            </a:br>
            <a:br>
              <a:rPr lang="en-GB" b="1" u="sng" dirty="0"/>
            </a:br>
            <a:br>
              <a:rPr lang="en-GB" b="1" u="sng" dirty="0"/>
            </a:br>
            <a:br>
              <a:rPr lang="en-GB" b="1" u="sng" dirty="0"/>
            </a:br>
            <a:r>
              <a:rPr lang="en-GB" sz="3600" b="1" u="sng" dirty="0"/>
              <a:t>Linguistic possibilities</a:t>
            </a:r>
          </a:p>
        </p:txBody>
      </p:sp>
      <p:sp>
        <p:nvSpPr>
          <p:cNvPr id="3" name="Content Placeholder 2">
            <a:extLst>
              <a:ext uri="{FF2B5EF4-FFF2-40B4-BE49-F238E27FC236}">
                <a16:creationId xmlns:a16="http://schemas.microsoft.com/office/drawing/2014/main" id="{E8410BE2-DE7A-4EE7-8600-FCB14AB0656E}"/>
              </a:ext>
            </a:extLst>
          </p:cNvPr>
          <p:cNvSpPr>
            <a:spLocks noGrp="1"/>
          </p:cNvSpPr>
          <p:nvPr>
            <p:ph idx="1"/>
          </p:nvPr>
        </p:nvSpPr>
        <p:spPr>
          <a:xfrm>
            <a:off x="1541463" y="1989138"/>
            <a:ext cx="9144000" cy="3721100"/>
          </a:xfrm>
        </p:spPr>
        <p:txBody>
          <a:bodyPr rtlCol="0">
            <a:normAutofit fontScale="92500" lnSpcReduction="10000"/>
          </a:bodyPr>
          <a:lstStyle/>
          <a:p>
            <a:pPr algn="ctr">
              <a:defRPr/>
            </a:pPr>
            <a:endParaRPr lang="en-GB" sz="3000" b="1" dirty="0"/>
          </a:p>
          <a:p>
            <a:pPr marL="0" indent="0" algn="ctr">
              <a:buNone/>
              <a:defRPr/>
            </a:pPr>
            <a:endParaRPr lang="en-GB" sz="3000" b="1" dirty="0"/>
          </a:p>
          <a:p>
            <a:pPr algn="ctr">
              <a:defRPr/>
            </a:pPr>
            <a:r>
              <a:rPr lang="en-GB" sz="3000" dirty="0"/>
              <a:t>What linguistic possibilities emanate from the song? </a:t>
            </a:r>
          </a:p>
          <a:p>
            <a:pPr marL="0" indent="0" algn="ctr">
              <a:buNone/>
              <a:defRPr/>
            </a:pPr>
            <a:endParaRPr lang="en-GB" sz="3000" dirty="0"/>
          </a:p>
          <a:p>
            <a:pPr algn="ctr">
              <a:defRPr/>
            </a:pPr>
            <a:r>
              <a:rPr lang="en-GB" sz="3000" dirty="0"/>
              <a:t>For example are there any lexical sets in the lyrics? </a:t>
            </a:r>
          </a:p>
          <a:p>
            <a:pPr algn="ctr">
              <a:defRPr/>
            </a:pPr>
            <a:endParaRPr lang="en-GB" sz="3000" dirty="0"/>
          </a:p>
          <a:p>
            <a:pPr algn="ctr">
              <a:defRPr/>
            </a:pPr>
            <a:r>
              <a:rPr lang="en-GB" sz="3000" dirty="0"/>
              <a:t>What stands out from the song/s chosen?</a:t>
            </a:r>
            <a:br>
              <a:rPr lang="en-GB" b="1" dirty="0"/>
            </a:b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5701-C475-43AD-A767-A820943F555D}"/>
              </a:ext>
            </a:extLst>
          </p:cNvPr>
          <p:cNvSpPr>
            <a:spLocks noGrp="1"/>
          </p:cNvSpPr>
          <p:nvPr>
            <p:ph type="title"/>
          </p:nvPr>
        </p:nvSpPr>
        <p:spPr>
          <a:xfrm>
            <a:off x="1919288" y="-9525"/>
            <a:ext cx="8229600" cy="517525"/>
          </a:xfrm>
        </p:spPr>
        <p:txBody>
          <a:bodyPr rtlCol="0">
            <a:normAutofit fontScale="90000"/>
          </a:bodyPr>
          <a:lstStyle/>
          <a:p>
            <a:pPr algn="ctr">
              <a:defRPr/>
            </a:pPr>
            <a:br>
              <a:rPr lang="en-GB" b="1" u="sng" dirty="0"/>
            </a:br>
            <a:br>
              <a:rPr lang="en-GB" b="1" u="sng" dirty="0"/>
            </a:br>
            <a:br>
              <a:rPr lang="en-GB" b="1" u="sng" dirty="0"/>
            </a:br>
            <a:br>
              <a:rPr lang="en-GB" b="1" u="sng" dirty="0"/>
            </a:br>
            <a:br>
              <a:rPr lang="en-GB" sz="3600" b="1" dirty="0"/>
            </a:br>
            <a:br>
              <a:rPr lang="en-GB" b="1" u="sng" dirty="0"/>
            </a:br>
            <a:r>
              <a:rPr lang="en-GB" sz="3600" b="1" u="sng" dirty="0"/>
              <a:t>Boundaries</a:t>
            </a:r>
            <a:br>
              <a:rPr lang="en-GB" sz="3600" b="1" u="sng" dirty="0"/>
            </a:br>
            <a:br>
              <a:rPr lang="en-GB" sz="3600" b="1" u="sng" dirty="0"/>
            </a:br>
            <a:r>
              <a:rPr lang="en-GB" sz="3600" b="1" u="sng" dirty="0">
                <a:solidFill>
                  <a:srgbClr val="FFFF00"/>
                </a:solidFill>
              </a:rPr>
              <a:t> </a:t>
            </a:r>
          </a:p>
        </p:txBody>
      </p:sp>
      <p:sp>
        <p:nvSpPr>
          <p:cNvPr id="3" name="Content Placeholder 2">
            <a:extLst>
              <a:ext uri="{FF2B5EF4-FFF2-40B4-BE49-F238E27FC236}">
                <a16:creationId xmlns:a16="http://schemas.microsoft.com/office/drawing/2014/main" id="{9E0AA9D9-CE45-46C5-8A44-95E9D6D35DD4}"/>
              </a:ext>
            </a:extLst>
          </p:cNvPr>
          <p:cNvSpPr>
            <a:spLocks noGrp="1"/>
          </p:cNvSpPr>
          <p:nvPr>
            <p:ph idx="1"/>
          </p:nvPr>
        </p:nvSpPr>
        <p:spPr>
          <a:xfrm>
            <a:off x="1493838" y="2060576"/>
            <a:ext cx="9144001" cy="3895725"/>
          </a:xfrm>
        </p:spPr>
        <p:txBody>
          <a:bodyPr rtlCol="0">
            <a:normAutofit/>
          </a:bodyPr>
          <a:lstStyle/>
          <a:p>
            <a:pPr algn="ctr">
              <a:defRPr/>
            </a:pPr>
            <a:r>
              <a:rPr lang="en-GB" dirty="0"/>
              <a:t>Be prepared to be the boss (or the </a:t>
            </a:r>
            <a:r>
              <a:rPr lang="en-GB" i="1" dirty="0"/>
              <a:t>maestro!</a:t>
            </a:r>
            <a:r>
              <a:rPr lang="en-GB" dirty="0"/>
              <a:t>) </a:t>
            </a:r>
          </a:p>
          <a:p>
            <a:pPr marL="0" indent="0" algn="ctr">
              <a:buNone/>
              <a:defRPr/>
            </a:pPr>
            <a:endParaRPr lang="en-GB" dirty="0"/>
          </a:p>
          <a:p>
            <a:pPr algn="ctr">
              <a:defRPr/>
            </a:pPr>
            <a:r>
              <a:rPr lang="en-GB" dirty="0"/>
              <a:t>Control the activities – </a:t>
            </a:r>
          </a:p>
          <a:p>
            <a:pPr marL="114300" indent="0" algn="ctr">
              <a:buNone/>
              <a:defRPr/>
            </a:pPr>
            <a:r>
              <a:rPr lang="en-GB" dirty="0"/>
              <a:t>set rules for what is done &amp; when it is done.</a:t>
            </a:r>
          </a:p>
          <a:p>
            <a:pPr marL="0" indent="0" algn="ctr">
              <a:buNone/>
              <a:defRPr/>
            </a:pPr>
            <a:endParaRPr lang="en-GB" dirty="0"/>
          </a:p>
          <a:p>
            <a:pPr algn="ctr">
              <a:defRPr/>
            </a:pPr>
            <a:r>
              <a:rPr lang="en-GB" dirty="0"/>
              <a:t>Careful though, you want to </a:t>
            </a:r>
          </a:p>
          <a:p>
            <a:pPr marL="0" indent="0" algn="ctr">
              <a:buNone/>
              <a:defRPr/>
            </a:pPr>
            <a:r>
              <a:rPr lang="en-GB" dirty="0"/>
              <a:t>come over as a music freak not a control freak!</a:t>
            </a:r>
          </a:p>
          <a:p>
            <a:pPr>
              <a:defRPr/>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3771</Words>
  <Application>Microsoft Office PowerPoint</Application>
  <PresentationFormat>Panorámica</PresentationFormat>
  <Paragraphs>409</Paragraphs>
  <Slides>24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Cambria</vt:lpstr>
      <vt:lpstr>Garamond</vt:lpstr>
      <vt:lpstr>Modern Love</vt:lpstr>
      <vt:lpstr>The Hand Black</vt:lpstr>
      <vt:lpstr>Office Theme</vt:lpstr>
      <vt:lpstr>Presentación de PowerPoint</vt:lpstr>
      <vt:lpstr>Ten Golden Rules</vt:lpstr>
      <vt:lpstr>  Care &amp; consideration   </vt:lpstr>
      <vt:lpstr>     Pay attention to the lyrics     </vt:lpstr>
      <vt:lpstr>    Relevance of themes </vt:lpstr>
      <vt:lpstr>      Mood! </vt:lpstr>
      <vt:lpstr>   Order &amp; staging</vt:lpstr>
      <vt:lpstr>     Linguistic possibilities</vt:lpstr>
      <vt:lpstr>      Boundaries   </vt:lpstr>
      <vt:lpstr>       Student focused </vt:lpstr>
      <vt:lpstr>   Exude confidence </vt:lpstr>
      <vt:lpstr>Some words of advice…</vt:lpstr>
      <vt:lpstr>What do theorists have to say on the use of this resource? </vt:lpstr>
      <vt:lpstr>Mondegreens in action   Yes, Today by Mark Hancock</vt:lpstr>
      <vt:lpstr>   A (not very complete) list of songs and their language areas  Common grammar areas tenses etc.   These are not easy to find and I’ve never had the time to work on one to busy writing materials ;) but It’s a starter for you to add to.</vt:lpstr>
      <vt:lpstr>Songs and their themes          (controversial’/ social/ personal / political)</vt:lpstr>
      <vt:lpstr>Your task for Monday 10th May</vt:lpstr>
      <vt:lpstr>Presentación de PowerPoint</vt:lpstr>
      <vt:lpstr> 5 of the  songs looked on this course feature in Top Ten, together with 5 more songs &amp; lesson plans all appear in </vt:lpstr>
      <vt:lpstr>Presentación de PowerPoint</vt:lpstr>
      <vt:lpstr>Some resources, I am aware that some are gap-fill but there are others too</vt:lpstr>
      <vt:lpstr>Further reading….</vt:lpstr>
      <vt:lpstr>Biblography </vt:lpstr>
      <vt:lpstr>(Selected) Bibliography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Walklett, Christopher</dc:creator>
  <cp:lastModifiedBy>Asesoria de Lenguas Extranjeras CEP Cantabria</cp:lastModifiedBy>
  <cp:revision>13</cp:revision>
  <dcterms:created xsi:type="dcterms:W3CDTF">2021-04-16T08:53:38Z</dcterms:created>
  <dcterms:modified xsi:type="dcterms:W3CDTF">2021-05-17T07:55:58Z</dcterms:modified>
</cp:coreProperties>
</file>