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91" r:id="rId5"/>
    <p:sldId id="262" r:id="rId6"/>
    <p:sldId id="267" r:id="rId7"/>
    <p:sldId id="268" r:id="rId8"/>
    <p:sldId id="272" r:id="rId9"/>
    <p:sldId id="269" r:id="rId10"/>
    <p:sldId id="276" r:id="rId11"/>
    <p:sldId id="273" r:id="rId12"/>
    <p:sldId id="285" r:id="rId13"/>
    <p:sldId id="286" r:id="rId14"/>
    <p:sldId id="287" r:id="rId15"/>
    <p:sldId id="288" r:id="rId16"/>
    <p:sldId id="274" r:id="rId17"/>
    <p:sldId id="275" r:id="rId18"/>
    <p:sldId id="277" r:id="rId19"/>
    <p:sldId id="290" r:id="rId20"/>
    <p:sldId id="279" r:id="rId21"/>
    <p:sldId id="278" r:id="rId22"/>
    <p:sldId id="280" r:id="rId23"/>
    <p:sldId id="281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3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3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08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3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39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3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8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9633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odele powerpoint2.jpg                                         0297EC34Macintosh HD                   C4AC7E7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/>
          <a:stretch>
            <a:fillRect/>
          </a:stretch>
        </p:blipFill>
        <p:spPr bwMode="auto">
          <a:xfrm>
            <a:off x="8737600" y="6059488"/>
            <a:ext cx="34544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1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texte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dele powerpoint2.jpg                                         0297EC34Macintosh HD                   C4AC7E7C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/>
          <a:stretch>
            <a:fillRect/>
          </a:stretch>
        </p:blipFill>
        <p:spPr bwMode="auto">
          <a:xfrm>
            <a:off x="8737600" y="6059488"/>
            <a:ext cx="34544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02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6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3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5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3D95C9-3C3B-B648-9D38-4D64F87F301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05/11/2019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CB097B00-3164-D148-99DA-4D6CD9FAAC4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hyperlink" Target="https://youtu.be/cIgGaWwwiR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Grille%20justif%20B1_PO_Mise%20&#224;%20jour_16%20mai%202018.pdf" TargetMode="External"/><Relationship Id="rId2" Type="http://schemas.openxmlformats.org/officeDocument/2006/relationships/hyperlink" Target="Grille%20justif%20B1_P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354" y="1837778"/>
            <a:ext cx="7463617" cy="1646302"/>
          </a:xfrm>
        </p:spPr>
        <p:txBody>
          <a:bodyPr/>
          <a:lstStyle/>
          <a:p>
            <a:pPr algn="ctr"/>
            <a:r>
              <a:rPr lang="fr-BE"/>
              <a:t>DELF SCOLAIRE </a:t>
            </a:r>
            <a:r>
              <a:rPr lang="fr-BE" dirty="0"/>
              <a:t>2020 </a:t>
            </a:r>
            <a:br>
              <a:rPr lang="fr-BE" dirty="0"/>
            </a:br>
            <a:r>
              <a:rPr lang="fr-BE" dirty="0"/>
              <a:t>Cantabrie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7264" y="5810934"/>
            <a:ext cx="37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Marie-Cécile Robinet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Alliance française de Santander </a:t>
            </a:r>
          </a:p>
        </p:txBody>
      </p:sp>
      <p:pic>
        <p:nvPicPr>
          <p:cNvPr id="7" name="Imagen 24" descr="C:\Users\annette\AppData\Local\Microsoft\Windows\Temporary Internet Files\Content.Word\Delf-Scolaire-CMJ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07" y="5628216"/>
            <a:ext cx="1178326" cy="101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\\192.168.0.1\ifm\EXAMEN\Annette Maxime\CNE\Docs communication\logos\Ambassade-MAEDI-IF\Logo Amb-IF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54" y="5535667"/>
            <a:ext cx="2463279" cy="101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06" y="5486451"/>
            <a:ext cx="1614928" cy="1181049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4437">
            <a:off x="8460503" y="817416"/>
            <a:ext cx="2758628" cy="38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37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9639" y="509887"/>
            <a:ext cx="4887310" cy="74523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Épreuves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aménagées</a:t>
            </a:r>
            <a:endParaRPr lang="es-E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6" b="70213"/>
          <a:stretch/>
        </p:blipFill>
        <p:spPr bwMode="auto">
          <a:xfrm>
            <a:off x="1018844" y="1906763"/>
            <a:ext cx="1530725" cy="1584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0" r="69130" b="6991"/>
          <a:stretch/>
        </p:blipFill>
        <p:spPr bwMode="auto">
          <a:xfrm>
            <a:off x="2654672" y="4244134"/>
            <a:ext cx="1546845" cy="157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Resultado de imagen de dyslex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49" y="4568954"/>
            <a:ext cx="229287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 redondeado"/>
          <p:cNvSpPr/>
          <p:nvPr/>
        </p:nvSpPr>
        <p:spPr>
          <a:xfrm rot="1443690">
            <a:off x="5595206" y="1797538"/>
            <a:ext cx="2952328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Le </a:t>
            </a:r>
            <a:r>
              <a:rPr lang="es-ES" sz="2800" dirty="0" err="1">
                <a:solidFill>
                  <a:schemeClr val="bg1"/>
                </a:solidFill>
              </a:rPr>
              <a:t>signaler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au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moment</a:t>
            </a:r>
            <a:r>
              <a:rPr lang="es-ES" sz="2800" dirty="0">
                <a:solidFill>
                  <a:schemeClr val="bg1"/>
                </a:solidFill>
              </a:rPr>
              <a:t> de </a:t>
            </a:r>
            <a:r>
              <a:rPr lang="es-ES" sz="2800" dirty="0" err="1">
                <a:solidFill>
                  <a:schemeClr val="bg1"/>
                </a:solidFill>
              </a:rPr>
              <a:t>l’inscription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995" y="430924"/>
            <a:ext cx="4409673" cy="630621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public visé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172" y="1198180"/>
            <a:ext cx="9095327" cy="214411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70C0"/>
              </a:buClr>
              <a:buSzPct val="100000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Pourront se présenter aux examens les élèves :</a:t>
            </a:r>
          </a:p>
          <a:p>
            <a:pPr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sont scolarisés dans une section </a:t>
            </a:r>
            <a:r>
              <a:rPr lang="fr-FR" sz="20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Bachibac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participent à un </a:t>
            </a:r>
            <a:r>
              <a:rPr lang="fr-F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bilingue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français;</a:t>
            </a:r>
          </a:p>
          <a:p>
            <a:pPr lvl="1" indent="-342900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ont choisi </a:t>
            </a:r>
            <a:r>
              <a:rPr lang="fr-F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français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 option lors de l’année scolaire en cours,</a:t>
            </a:r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3172" y="3920358"/>
            <a:ext cx="4182138" cy="6306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niveaux</a:t>
            </a:r>
            <a:endParaRPr lang="fr-BE" dirty="0"/>
          </a:p>
        </p:txBody>
      </p:sp>
      <p:pic>
        <p:nvPicPr>
          <p:cNvPr id="5" name="9 Imagen" descr="Resultado de imagen de niveaux a2 b1 b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39626" r="67772" b="25104"/>
          <a:stretch/>
        </p:blipFill>
        <p:spPr bwMode="auto">
          <a:xfrm>
            <a:off x="1390179" y="5289726"/>
            <a:ext cx="1151319" cy="1100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11 Imagen" descr="Resultado de imagen de niveaux a2 b1 b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1" t="27868" r="51197" b="34685"/>
          <a:stretch/>
        </p:blipFill>
        <p:spPr bwMode="auto">
          <a:xfrm>
            <a:off x="3067016" y="4817568"/>
            <a:ext cx="1151278" cy="1091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15 Imagen" descr="Resultado de imagen de niveaux a2 b1 b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1" t="19159" r="34807" b="44699"/>
          <a:stretch/>
        </p:blipFill>
        <p:spPr bwMode="auto">
          <a:xfrm>
            <a:off x="4743812" y="4424855"/>
            <a:ext cx="1114924" cy="1057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72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98" y="4036036"/>
            <a:ext cx="4834758" cy="290768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6374" y="433194"/>
            <a:ext cx="8596668" cy="1320800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session 2019 du DELF SCOLAIRE</a:t>
            </a:r>
            <a:b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 Espagne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4393" y="1911350"/>
            <a:ext cx="4620657" cy="276422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03" y="1093594"/>
            <a:ext cx="5150597" cy="318418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114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278523"/>
            <a:ext cx="8596668" cy="1445173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session 2019 du DELF SCOLAIRE</a:t>
            </a:r>
            <a:b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 Cantabrie (1)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3" y="1975269"/>
            <a:ext cx="11607215" cy="3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7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278523"/>
            <a:ext cx="8596668" cy="1445173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session 2019 du DELF SCOLAIRE</a:t>
            </a:r>
            <a:b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 Cantabrie (2)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7" y="1629103"/>
            <a:ext cx="5420598" cy="326002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873" y="3120869"/>
            <a:ext cx="5880328" cy="353650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5394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410" y="1383001"/>
            <a:ext cx="6241107" cy="3751304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278523"/>
            <a:ext cx="8596668" cy="1445173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session 2019 du DELF SCOLAIRE</a:t>
            </a:r>
            <a:b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 Cantabrie (3)</a:t>
            </a:r>
            <a:endParaRPr lang="fr-BE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666C1CD-3049-4554-9FC0-31541189D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81664"/>
              </p:ext>
            </p:extLst>
          </p:nvPr>
        </p:nvGraphicFramePr>
        <p:xfrm>
          <a:off x="430483" y="4734195"/>
          <a:ext cx="6377665" cy="1653712"/>
        </p:xfrm>
        <a:graphic>
          <a:graphicData uri="http://schemas.openxmlformats.org/drawingml/2006/table">
            <a:tbl>
              <a:tblPr firstRow="1" firstCol="1" bandRow="1"/>
              <a:tblGrid>
                <a:gridCol w="1274933">
                  <a:extLst>
                    <a:ext uri="{9D8B030D-6E8A-4147-A177-3AD203B41FA5}">
                      <a16:colId xmlns:a16="http://schemas.microsoft.com/office/drawing/2014/main" val="1206401021"/>
                    </a:ext>
                  </a:extLst>
                </a:gridCol>
                <a:gridCol w="1275683">
                  <a:extLst>
                    <a:ext uri="{9D8B030D-6E8A-4147-A177-3AD203B41FA5}">
                      <a16:colId xmlns:a16="http://schemas.microsoft.com/office/drawing/2014/main" val="2755853343"/>
                    </a:ext>
                  </a:extLst>
                </a:gridCol>
                <a:gridCol w="1275683">
                  <a:extLst>
                    <a:ext uri="{9D8B030D-6E8A-4147-A177-3AD203B41FA5}">
                      <a16:colId xmlns:a16="http://schemas.microsoft.com/office/drawing/2014/main" val="2185593229"/>
                    </a:ext>
                  </a:extLst>
                </a:gridCol>
                <a:gridCol w="1275683">
                  <a:extLst>
                    <a:ext uri="{9D8B030D-6E8A-4147-A177-3AD203B41FA5}">
                      <a16:colId xmlns:a16="http://schemas.microsoft.com/office/drawing/2014/main" val="309479698"/>
                    </a:ext>
                  </a:extLst>
                </a:gridCol>
                <a:gridCol w="1275683">
                  <a:extLst>
                    <a:ext uri="{9D8B030D-6E8A-4147-A177-3AD203B41FA5}">
                      <a16:colId xmlns:a16="http://schemas.microsoft.com/office/drawing/2014/main" val="3239803918"/>
                    </a:ext>
                  </a:extLst>
                </a:gridCol>
              </a:tblGrid>
              <a:tr h="413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638349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 scolaire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577392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B1 scolaire 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726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 scolaire </a:t>
                      </a:r>
                      <a:endParaRPr lang="fr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85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EAE7944-569C-40AE-A721-A25A5E43B847}"/>
              </a:ext>
            </a:extLst>
          </p:cNvPr>
          <p:cNvSpPr txBox="1"/>
          <p:nvPr/>
        </p:nvSpPr>
        <p:spPr>
          <a:xfrm>
            <a:off x="321945" y="4095421"/>
            <a:ext cx="465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notes par </a:t>
            </a:r>
            <a:r>
              <a:rPr lang="es-E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</a:t>
            </a:r>
            <a:endParaRPr lang="fr-B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2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168" y="423398"/>
            <a:ext cx="8596668" cy="659168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session d’examens 2020</a:t>
            </a:r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93251" y="1082566"/>
            <a:ext cx="8596668" cy="1418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préinscriptions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lieu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DÉCEMBRE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inscriptions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lieu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FÉVRIER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session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d’examen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DELF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scolaire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lieu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chaque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année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en </a:t>
            </a:r>
            <a:r>
              <a:rPr lang="es-ES" sz="20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AVRIL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es-ES" sz="20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fr-FR" sz="20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fr-BE" sz="20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07871"/>
              </p:ext>
            </p:extLst>
          </p:nvPr>
        </p:nvGraphicFramePr>
        <p:xfrm>
          <a:off x="1049543" y="2823210"/>
          <a:ext cx="8342043" cy="36656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7349">
                  <a:extLst>
                    <a:ext uri="{9D8B030D-6E8A-4147-A177-3AD203B41FA5}">
                      <a16:colId xmlns:a16="http://schemas.microsoft.com/office/drawing/2014/main" val="2009993934"/>
                    </a:ext>
                  </a:extLst>
                </a:gridCol>
                <a:gridCol w="2096529">
                  <a:extLst>
                    <a:ext uri="{9D8B030D-6E8A-4147-A177-3AD203B41FA5}">
                      <a16:colId xmlns:a16="http://schemas.microsoft.com/office/drawing/2014/main" val="2636085386"/>
                    </a:ext>
                  </a:extLst>
                </a:gridCol>
                <a:gridCol w="2466603">
                  <a:extLst>
                    <a:ext uri="{9D8B030D-6E8A-4147-A177-3AD203B41FA5}">
                      <a16:colId xmlns:a16="http://schemas.microsoft.com/office/drawing/2014/main" val="676182633"/>
                    </a:ext>
                  </a:extLst>
                </a:gridCol>
                <a:gridCol w="1109390">
                  <a:extLst>
                    <a:ext uri="{9D8B030D-6E8A-4147-A177-3AD203B41FA5}">
                      <a16:colId xmlns:a16="http://schemas.microsoft.com/office/drawing/2014/main" val="1543761044"/>
                    </a:ext>
                  </a:extLst>
                </a:gridCol>
                <a:gridCol w="972172">
                  <a:extLst>
                    <a:ext uri="{9D8B030D-6E8A-4147-A177-3AD203B41FA5}">
                      <a16:colId xmlns:a16="http://schemas.microsoft.com/office/drawing/2014/main" val="1392429889"/>
                    </a:ext>
                  </a:extLst>
                </a:gridCol>
              </a:tblGrid>
              <a:tr h="92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DELF SCOLAIRE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PRUEBAS ESCRITAS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COLECTIVAS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PRUEBAS ORALES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INDIVIDUALES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TARIFAS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Publicación resultados: 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entre el 15 y el 24 de junio, 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según comunidades autónomas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20212"/>
                  </a:ext>
                </a:extLst>
              </a:tr>
              <a:tr h="90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DELF A2 </a:t>
                      </a:r>
                      <a:r>
                        <a:rPr lang="es-ES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scolaire</a:t>
                      </a:r>
                      <a:endParaRPr lang="fr-BE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Miércoles 22 de abril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17.00 a 18.40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Entre el lunes 20 de abril 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 el sábado 16 de mayo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según la planificación de cada centro de examen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70,00 €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302896"/>
                  </a:ext>
                </a:extLst>
              </a:tr>
              <a:tr h="90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DELF B1 </a:t>
                      </a:r>
                      <a:r>
                        <a:rPr lang="es-ES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scolaire</a:t>
                      </a:r>
                      <a:endParaRPr lang="fr-BE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Martes 21 de abril</a:t>
                      </a:r>
                      <a:endParaRPr lang="fr-B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17.00 a 18.55</a:t>
                      </a:r>
                      <a:endParaRPr lang="fr-BE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92,00 €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57969"/>
                  </a:ext>
                </a:extLst>
              </a:tr>
              <a:tr h="926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DELF B2 </a:t>
                      </a:r>
                      <a:r>
                        <a:rPr lang="es-ES" sz="1400" b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scolaire</a:t>
                      </a:r>
                      <a:endParaRPr lang="fr-BE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Miércoles 22  de abril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17.00 a 19.30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108,00 €</a:t>
                      </a:r>
                      <a:endParaRPr lang="fr-BE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65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9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9168" y="423398"/>
            <a:ext cx="8596668" cy="65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(1)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509168" y="1824337"/>
            <a:ext cx="5712956" cy="4576463"/>
          </a:xfrm>
        </p:spPr>
        <p:txBody>
          <a:bodyPr/>
          <a:lstStyle/>
          <a:p>
            <a:pPr marL="0" indent="0">
              <a:buNone/>
            </a:pPr>
            <a:r>
              <a:rPr lang="fr-BE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1: PRÉINSCRIPTION → 5 DÉCEMBRE</a:t>
            </a:r>
          </a:p>
          <a:p>
            <a:pPr marL="0" indent="0">
              <a:buNone/>
            </a:pPr>
            <a:endParaRPr lang="fr-BE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Vous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voulez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inscrire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élèves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la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session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DELF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scolaire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d’avril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2020? 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B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Complétez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l’annexe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envoyez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à </a:t>
            </a:r>
            <a:r>
              <a:rPr lang="es-E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delfscolaire@alianzafrancesasantander.com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5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tard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Préinscription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obligatoire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b="1" u="sng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32ECB8-8B1C-4843-8126-B319B9BE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77" y="222723"/>
            <a:ext cx="4474055" cy="641255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79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9168" y="423398"/>
            <a:ext cx="8596668" cy="65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(2)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367862" y="1786759"/>
            <a:ext cx="5875283" cy="4456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2: Centre de passation → 5 DÉCEMBRE</a:t>
            </a:r>
          </a:p>
          <a:p>
            <a:pPr marL="0" indent="0">
              <a:buNone/>
            </a:pPr>
            <a:endParaRPr lang="fr-BE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Vous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souhaitez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votre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établissement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centre de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passation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épreuves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Complétez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l’annexe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envoyez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à </a:t>
            </a:r>
            <a:r>
              <a:rPr lang="es-E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delfscolaire@alianzafrancesasantander.com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5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tard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BE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C98719-AE0F-49C1-B00D-10642F59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1" y="207967"/>
            <a:ext cx="4318438" cy="647401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711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5609167" cy="730921"/>
          </a:xfrm>
        </p:spPr>
        <p:txBody>
          <a:bodyPr/>
          <a:lstStyle/>
          <a:p>
            <a:r>
              <a:rPr lang="fr-BE" dirty="0"/>
              <a:t> </a:t>
            </a:r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passation…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7333" y="1340521"/>
            <a:ext cx="71108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examinateur-correcteur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DELF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responsable sur place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Salles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d’examen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Bonne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acoustique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lecteur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USB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dimensión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adéquate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distants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1,5m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Pas de BRUIT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épreuves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: SONNERIE…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 centro acepta abrir sus puertas 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fuera del horario lectivo 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Examens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écrits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Examens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oraux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l’après-midi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20h30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Examens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oraux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de 10h00 à 14h00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66" y="818483"/>
            <a:ext cx="3949885" cy="561671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159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3" r="4660" b="6135"/>
          <a:stretch/>
        </p:blipFill>
        <p:spPr bwMode="auto">
          <a:xfrm>
            <a:off x="7812066" y="851131"/>
            <a:ext cx="1558927" cy="14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nstitutfrancais-ifac.com/wp-content/uploads/2012/11/Logo-M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63" y="1032614"/>
            <a:ext cx="1125058" cy="11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C:\Users\annette\AppData\Local\Microsoft\Windows\Temporary Internet Files\Content.Word\DelfDalf-CMJ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95" y="793217"/>
            <a:ext cx="1512168" cy="1417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2423592" y="260649"/>
            <a:ext cx="7075044" cy="4104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Dispositif</a:t>
            </a:r>
            <a:r>
              <a:rPr lang="es-E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 DELF </a:t>
            </a:r>
            <a:r>
              <a:rPr lang="es-E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s-E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le monde</a:t>
            </a:r>
          </a:p>
        </p:txBody>
      </p:sp>
      <p:sp>
        <p:nvSpPr>
          <p:cNvPr id="13" name="2 CuadroTexto"/>
          <p:cNvSpPr txBox="1"/>
          <p:nvPr/>
        </p:nvSpPr>
        <p:spPr>
          <a:xfrm>
            <a:off x="4105836" y="2894028"/>
            <a:ext cx="460851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prstClr val="black"/>
                </a:solidFill>
              </a:rPr>
              <a:t>Conseiller</a:t>
            </a:r>
            <a:r>
              <a:rPr lang="es-ES" sz="2000" dirty="0">
                <a:solidFill>
                  <a:prstClr val="black"/>
                </a:solidFill>
              </a:rPr>
              <a:t> de </a:t>
            </a:r>
            <a:r>
              <a:rPr lang="es-ES" sz="2000" dirty="0" err="1">
                <a:solidFill>
                  <a:prstClr val="black"/>
                </a:solidFill>
              </a:rPr>
              <a:t>coopération</a:t>
            </a:r>
            <a:r>
              <a:rPr lang="es-ES" sz="2000" dirty="0">
                <a:solidFill>
                  <a:prstClr val="black"/>
                </a:solidFill>
              </a:rPr>
              <a:t> et </a:t>
            </a:r>
            <a:r>
              <a:rPr lang="es-ES" sz="2000" dirty="0" err="1">
                <a:solidFill>
                  <a:prstClr val="black"/>
                </a:solidFill>
              </a:rPr>
              <a:t>d’action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culturelle</a:t>
            </a:r>
            <a:r>
              <a:rPr lang="es-ES" sz="2000" dirty="0">
                <a:solidFill>
                  <a:prstClr val="black"/>
                </a:solidFill>
              </a:rPr>
              <a:t> de </a:t>
            </a:r>
            <a:r>
              <a:rPr lang="es-ES" sz="2000" dirty="0" err="1">
                <a:solidFill>
                  <a:prstClr val="black"/>
                </a:solidFill>
              </a:rPr>
              <a:t>l’Ambassade</a:t>
            </a:r>
            <a:r>
              <a:rPr lang="es-ES" sz="2000" dirty="0">
                <a:solidFill>
                  <a:prstClr val="black"/>
                </a:solidFill>
              </a:rPr>
              <a:t> de France</a:t>
            </a:r>
            <a:endParaRPr lang="fr-FR" sz="2000" dirty="0">
              <a:solidFill>
                <a:prstClr val="black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536893" y="1538193"/>
            <a:ext cx="630849" cy="82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420897" y="2230045"/>
            <a:ext cx="0" cy="5862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5127630" y="3679536"/>
            <a:ext cx="1106984" cy="3893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607180" y="3686951"/>
            <a:ext cx="1353042" cy="3864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413949" y="3665083"/>
            <a:ext cx="13896" cy="19192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7076726" y="1571176"/>
            <a:ext cx="630849" cy="82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078701" y="1562893"/>
            <a:ext cx="630849" cy="82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1 CuadroTexto"/>
          <p:cNvSpPr txBox="1"/>
          <p:nvPr/>
        </p:nvSpPr>
        <p:spPr>
          <a:xfrm>
            <a:off x="3701625" y="4171413"/>
            <a:ext cx="244827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prstClr val="black"/>
                </a:solidFill>
              </a:rPr>
              <a:t>Responsable du Centre </a:t>
            </a:r>
            <a:r>
              <a:rPr lang="es-ES" sz="2000" dirty="0" err="1">
                <a:solidFill>
                  <a:prstClr val="black"/>
                </a:solidFill>
              </a:rPr>
              <a:t>national</a:t>
            </a:r>
            <a:r>
              <a:rPr lang="es-ES" sz="2000" dirty="0">
                <a:solidFill>
                  <a:prstClr val="black"/>
                </a:solidFill>
              </a:rPr>
              <a:t> des </a:t>
            </a:r>
            <a:r>
              <a:rPr lang="es-ES" sz="2000" dirty="0" err="1">
                <a:solidFill>
                  <a:prstClr val="black"/>
                </a:solidFill>
              </a:rPr>
              <a:t>examens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0" name="10 CuadroTexto"/>
          <p:cNvSpPr txBox="1"/>
          <p:nvPr/>
        </p:nvSpPr>
        <p:spPr>
          <a:xfrm>
            <a:off x="6691897" y="4171413"/>
            <a:ext cx="253665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prstClr val="black"/>
                </a:solidFill>
              </a:rPr>
              <a:t>Les jurys</a:t>
            </a:r>
          </a:p>
          <a:p>
            <a:pPr algn="ctr"/>
            <a:r>
              <a:rPr lang="es-ES" sz="2000">
                <a:solidFill>
                  <a:prstClr val="black"/>
                </a:solidFill>
              </a:rPr>
              <a:t>(organismes qui valident les résultats)</a:t>
            </a: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31" name="12 CuadroTexto"/>
          <p:cNvSpPr txBox="1"/>
          <p:nvPr/>
        </p:nvSpPr>
        <p:spPr>
          <a:xfrm>
            <a:off x="4702177" y="5647482"/>
            <a:ext cx="36004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>
                <a:solidFill>
                  <a:prstClr val="black"/>
                </a:solidFill>
              </a:rPr>
              <a:t>Centres d’examen officiels</a:t>
            </a:r>
            <a:endParaRPr lang="fr-FR" sz="2000">
              <a:solidFill>
                <a:prstClr val="black"/>
              </a:solidFill>
            </a:endParaRPr>
          </a:p>
        </p:txBody>
      </p:sp>
      <p:pic>
        <p:nvPicPr>
          <p:cNvPr id="20" name="Imagen 19" descr="J:\EXAMEN\ANNETTE MAXIME\CNE\Docs communication\logos\Logo FEI (ancien CIEP)\France_education_international.a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5" y="1292424"/>
            <a:ext cx="1702363" cy="701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37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9168" y="423398"/>
            <a:ext cx="8596668" cy="65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(3)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677334" y="1439917"/>
            <a:ext cx="5975714" cy="3825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3: INSCRIPTION → du 3 au 27 FÉVRIER</a:t>
            </a:r>
          </a:p>
          <a:p>
            <a:pPr marL="0" indent="0">
              <a:buNone/>
            </a:pPr>
            <a:endParaRPr lang="fr-BE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Utilisation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logiciel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FLED-FLAD</a:t>
            </a: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Utilisateur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passe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lycée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Inscriptions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terminées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 de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candidats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Facture </a:t>
            </a:r>
          </a:p>
          <a:p>
            <a:pPr lvl="1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Payement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unique</a:t>
            </a: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668" y="4333028"/>
            <a:ext cx="6453518" cy="22226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394" y="2165821"/>
            <a:ext cx="5364094" cy="170129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8058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9168" y="423398"/>
            <a:ext cx="8596668" cy="65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(4)</a:t>
            </a: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708722" y="1439916"/>
            <a:ext cx="5634928" cy="460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ÉTAPE 4: ORGANISATION → MARS - AVRIL</a:t>
            </a:r>
          </a:p>
          <a:p>
            <a:pPr marL="0" indent="0">
              <a:buNone/>
            </a:pPr>
            <a:endParaRPr lang="es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fonction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inscriptions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Désignation des </a:t>
            </a:r>
            <a:r>
              <a:rPr lang="fr-BE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de passation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des </a:t>
            </a:r>
            <a:r>
              <a:rPr lang="fr-BE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établissements scolaires</a:t>
            </a: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centre de passation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établissements scolaires et tous les centres de passation rattachés à </a:t>
            </a:r>
            <a:r>
              <a:rPr lang="fr-BE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l’Alliance française de Santander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559990" y="2817309"/>
            <a:ext cx="1478371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dirty="0"/>
              <a:t>Centres </a:t>
            </a:r>
          </a:p>
          <a:p>
            <a:pPr algn="ctr">
              <a:lnSpc>
                <a:spcPct val="150000"/>
              </a:lnSpc>
            </a:pPr>
            <a:r>
              <a:rPr lang="fr-BE" dirty="0"/>
              <a:t>de passation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027425" y="4509311"/>
            <a:ext cx="271414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Établissements scolaires</a:t>
            </a:r>
          </a:p>
        </p:txBody>
      </p:sp>
      <p:cxnSp>
        <p:nvCxnSpPr>
          <p:cNvPr id="9" name="Connecteur droit avec flèche 8"/>
          <p:cNvCxnSpPr>
            <a:stCxn id="3" idx="0"/>
          </p:cNvCxnSpPr>
          <p:nvPr/>
        </p:nvCxnSpPr>
        <p:spPr>
          <a:xfrm flipH="1" flipV="1">
            <a:off x="9299175" y="2048638"/>
            <a:ext cx="1" cy="76867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9299175" y="3725769"/>
            <a:ext cx="1" cy="7984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36" y="699130"/>
            <a:ext cx="1780078" cy="13031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377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9168" y="423398"/>
            <a:ext cx="8596668" cy="65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L’habilitation examinateur-correcteur DELF</a:t>
            </a:r>
            <a:endParaRPr lang="fr-BE" sz="3200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677334" y="1240221"/>
            <a:ext cx="5555300" cy="50870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Vous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souhaitez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être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habilité(e)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la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fonction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d’examinateur-correcteur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DELF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 les </a:t>
            </a:r>
            <a:r>
              <a:rPr lang="es-E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niveaux</a:t>
            </a:r>
            <a:r>
              <a:rPr lang="es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A1- A2 - B1 - B2 ?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Envoyez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5 </a:t>
            </a:r>
            <a:r>
              <a:rPr lang="es-ES" sz="20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  <a:r>
              <a:rPr lang="es-E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fiche </a:t>
            </a:r>
            <a:r>
              <a:rPr lang="es-E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d’inscription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</a:t>
            </a:r>
          </a:p>
          <a:p>
            <a:pPr lvl="1"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s-E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lettre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endParaRPr lang="es-E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s-E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delfscolaire@alianzafrancesasantander.com</a:t>
            </a:r>
            <a:endParaRPr lang="fr-BE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7A5E62-9241-44C7-87BC-FF0D1A34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774" y="1082566"/>
            <a:ext cx="3779372" cy="563569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22199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13792"/>
            <a:ext cx="8596668" cy="5076497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25h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s-E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test 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évaluation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orale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écrite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Objectifs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800100" lvl="1" indent="-342900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Mieux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cerner 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niveaux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 Cadre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européen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référence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langues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Apprendre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évaluer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compréhensions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orales et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écrites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 DELF du A1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B2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 de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présence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requise</a:t>
            </a: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Habilitation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valable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Habilitation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renouvelable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vous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avez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participé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moins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 une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session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d’examen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chaque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année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Formation reconnue par la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Consejería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Educación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BE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19678" y="315310"/>
            <a:ext cx="5839082" cy="86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stage d’habilitation (1)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52653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418897"/>
            <a:ext cx="9423107" cy="4622465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70C0"/>
              </a:buClr>
              <a:buSzPct val="84000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lang="es-E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indéfinie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besoins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générés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 les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préinscriptions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0070C0"/>
              </a:buClr>
              <a:buSzPct val="84000"/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participer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quelques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requises :</a:t>
            </a:r>
          </a:p>
          <a:p>
            <a:pPr lvl="1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Avoir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moins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d’expérience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l’enseignement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français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Avoir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niveau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C1 en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français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Signer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une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lettre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d’engagement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1027113" lvl="1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S’engager à participer à au moins </a:t>
            </a:r>
            <a:r>
              <a:rPr lang="fr-FR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session DELF par an </a:t>
            </a: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(scolaire, junior, tout public ou </a:t>
            </a:r>
            <a:r>
              <a:rPr lang="fr-FR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pendant </a:t>
            </a:r>
            <a:r>
              <a:rPr lang="fr-FR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ans </a:t>
            </a: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lvl="1">
              <a:spcAft>
                <a:spcPts val="6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S’engager à se rendre </a:t>
            </a:r>
            <a:r>
              <a:rPr lang="fr-FR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accepter des heures de surveillance, passations d'oraux ou correction, selon les besoins du centre d'examen.</a:t>
            </a: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19678" y="315310"/>
            <a:ext cx="5839082" cy="86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stage d’habilitation (2)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6696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291" y="1177158"/>
            <a:ext cx="8876569" cy="279575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courrier électronique: </a:t>
            </a:r>
            <a:r>
              <a:rPr lang="fr-B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delfscolaire@alianzafrancesasantander.com</a:t>
            </a:r>
          </a:p>
          <a:p>
            <a:pPr marL="0" indent="0">
              <a:buNone/>
            </a:pPr>
            <a:endParaRPr lang="fr-B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WhatsApp : 638 88 99 03</a:t>
            </a:r>
          </a:p>
          <a:p>
            <a:pPr marL="0" indent="0">
              <a:buClr>
                <a:srgbClr val="0070C0"/>
              </a:buClr>
              <a:buNone/>
            </a:pPr>
            <a:endParaRPr lang="fr-B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fr-B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documents </a:t>
            </a: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présentés </a:t>
            </a:r>
            <a:r>
              <a:rPr lang="fr-B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Annexes II et III et fiche d’inscription stage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vous seront envoyés par </a:t>
            </a:r>
            <a:r>
              <a:rPr lang="fr-B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mél</a:t>
            </a:r>
            <a:r>
              <a:rPr lang="fr-B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fr-B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19678" y="315310"/>
            <a:ext cx="5839082" cy="86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endParaRPr lang="fr-BE" sz="3200" dirty="0"/>
          </a:p>
        </p:txBody>
      </p:sp>
      <p:sp>
        <p:nvSpPr>
          <p:cNvPr id="2" name="Rectangle 1"/>
          <p:cNvSpPr/>
          <p:nvPr/>
        </p:nvSpPr>
        <p:spPr>
          <a:xfrm>
            <a:off x="924870" y="4382814"/>
            <a:ext cx="10867779" cy="230832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Merci pour votre aide  </a:t>
            </a:r>
          </a:p>
          <a:p>
            <a:pPr algn="ctr">
              <a:lnSpc>
                <a:spcPct val="150000"/>
              </a:lnSpc>
            </a:pPr>
            <a:r>
              <a:rPr lang="fr-FR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		et votre collaboration ! </a:t>
            </a:r>
          </a:p>
        </p:txBody>
      </p:sp>
    </p:spTree>
    <p:extLst>
      <p:ext uri="{BB962C8B-B14F-4D97-AF65-F5344CB8AC3E}">
        <p14:creationId xmlns:p14="http://schemas.microsoft.com/office/powerpoint/2010/main" val="39899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61544" y="1177159"/>
            <a:ext cx="5490279" cy="1959277"/>
          </a:xfrm>
        </p:spPr>
        <p:txBody>
          <a:bodyPr/>
          <a:lstStyle/>
          <a:p>
            <a:pPr algn="ctr"/>
            <a:r>
              <a:rPr lang="fr-BE" dirty="0"/>
              <a:t>Des doutes? </a:t>
            </a:r>
            <a:br>
              <a:rPr lang="fr-BE" dirty="0"/>
            </a:br>
            <a:r>
              <a:rPr lang="fr-BE" dirty="0"/>
              <a:t>Des questions?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2228" y="6070844"/>
            <a:ext cx="37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2"/>
                </a:solidFill>
              </a:rPr>
              <a:t>Marie-Cécile Robinet </a:t>
            </a:r>
          </a:p>
          <a:p>
            <a:r>
              <a:rPr lang="fr-BE" dirty="0">
                <a:solidFill>
                  <a:schemeClr val="accent2"/>
                </a:solidFill>
              </a:rPr>
              <a:t>Alliance française de Santander </a:t>
            </a:r>
          </a:p>
        </p:txBody>
      </p:sp>
      <p:pic>
        <p:nvPicPr>
          <p:cNvPr id="1026" name="Picture 2" descr="https://attachment.outlook.live.net/owa/marierobinet1@hotmail.com/service.svc/s/GetAttachmentThumbnail?id=AQMkADAwATE0YzEwLWUxMQBjLTNiNTgtMDACLTAwCgBGAAAD9QQuROv8b0SIZ40HyADyOgcAIeIsr0IbRUeIJU0pgAwvXQAAAgEMAAAAIeIsr0IbRUeIJU0pgAwvXQACQPqcygAAAAESABAAev1B4dGy%2FkK487nTVfYTBg%3D%3D&amp;thumbnailType=2&amp;owa=outlook.live.com&amp;scriptVer=20181112.03&amp;isc=1&amp;X-OWA-CANARY=3o7L3lPmRkqeaW22LRl7jjCJKe83T9YY5apQ86HsdPtTsDGWbimtpK8W_U-Q3t_-a0m8PAgxL0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UwMDgtMzc3NjcyMzgwMFwiLFwicHVpZFwiOlwiMzY1MTEwMzU2NjIyMTY4XCIsXCJvaWRcIjpcIjAwMDE0YzEwLWUxMWMtM2I1OC0wMDAwLTAwMDAwMDAwMDAwMFwiLFwic2NvcGVcIjpcIk93YURvd25sb2FkXCJ9IiwibmJmIjoxNTQyNzUzMDg1LCJleHAiOjE1NDI3NTM2ODUsImlzcyI6IjAwMDAwMDAyLTAwMDAtMGZmMS1jZTAwLTAwMDAwMDAwMDAwMEA4NGRmOWU3Zi1lOWY2LTQwYWYtYjQzNS1hYWFhYWFhYWFhYWEiLCJhdWQiOiIwMDAwMDAwMi0wMDAwLTBmZjEtY2UwMC0wMDAwMDAwMDAwMDAvYXR0YWNobWVudC5vdXRsb29rLmxpdmUubmV0QDg0ZGY5ZTdmLWU5ZjYtNDBhZi1iNDM1LWFhYWFhYWFhYWFhYSJ9.M0CRAVG6xwJsmqAlBM-YL-u2n986-w-iOynLvCsjvgpGVzkU84lloNgZivowbiQhCgYJcb4G4ixa8IqhWNiHzEqJyPVrNSgPkZ7TZevCNHAy77b4hAimSC00xBwjhTT4jiAW3NzA7SFpiTMpx92mahBWlFTJNmEhh_gJhN3f6tkMrG4wlYmlb-s7a3MSDrnPP2yuCAwJ17Oh4uJ6x0GAgdxTT-AkDPKOn_6_yLEI_5O4DL9VoeLTCe0w9vDBYUpDEgzefWcSQleD19oPYrjzTd2tTzfX82YqDG9paaaRG9L-dsXQN50aqjbdtBaEtdKsIvEhh6xcEsMs2Cfp6OhzFw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45" y="5521144"/>
            <a:ext cx="1465758" cy="11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7" descr="\\192.168.0.1\ifm\EXAMEN\Annette Maxime\CNE\Docs communication\logos\Ambassade-MAEDI-IF\Logo Amb-IF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99" y="5738455"/>
            <a:ext cx="2463279" cy="114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0360">
            <a:off x="7420976" y="1013205"/>
            <a:ext cx="2721139" cy="35979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078" y="5637604"/>
            <a:ext cx="1474694" cy="10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9852" y="367861"/>
            <a:ext cx="9310382" cy="1030015"/>
          </a:xfrm>
        </p:spPr>
        <p:txBody>
          <a:bodyPr>
            <a:normAutofit fontScale="90000"/>
          </a:bodyPr>
          <a:lstStyle/>
          <a:p>
            <a:pPr defTabSz="914400">
              <a:lnSpc>
                <a:spcPct val="80000"/>
              </a:lnSpc>
            </a:pPr>
            <a:r>
              <a:rPr lang="fr-BE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CIEP:</a:t>
            </a:r>
            <a:br>
              <a:rPr lang="fr-BE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fr-BE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</a:t>
            </a:r>
            <a:r>
              <a:rPr lang="fr-BE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France Éducation international </a:t>
            </a:r>
            <a:endParaRPr lang="fr-BE" sz="3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87308" y="4606117"/>
            <a:ext cx="6937795" cy="637299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BE" sz="2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Coopération en éducation et formation </a:t>
            </a:r>
          </a:p>
        </p:txBody>
      </p:sp>
      <p:pic>
        <p:nvPicPr>
          <p:cNvPr id="1026" name="Picture 2" descr="RÃ©sultat de recherche d'images pour &quot;CIEP au service de l'Ã©ducation et du franÃ§ais dans le monde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4" y="1239509"/>
            <a:ext cx="1648341" cy="10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ciep sevr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36" y="1528677"/>
            <a:ext cx="4186237" cy="23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4"/>
          <p:cNvSpPr txBox="1">
            <a:spLocks/>
          </p:cNvSpPr>
          <p:nvPr/>
        </p:nvSpPr>
        <p:spPr>
          <a:xfrm>
            <a:off x="1444206" y="5244435"/>
            <a:ext cx="6937795" cy="5255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BE" sz="2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Appui à la diffusion de la langue française 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idx="1"/>
          </p:nvPr>
        </p:nvSpPr>
        <p:spPr>
          <a:xfrm>
            <a:off x="2074825" y="5769951"/>
            <a:ext cx="3831989" cy="522174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BE" sz="2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Mobilité internationale 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idx="1"/>
          </p:nvPr>
        </p:nvSpPr>
        <p:spPr>
          <a:xfrm>
            <a:off x="6169571" y="4068352"/>
            <a:ext cx="4603533" cy="731375"/>
          </a:xfrm>
        </p:spPr>
        <p:txBody>
          <a:bodyPr anchor="ctr"/>
          <a:lstStyle/>
          <a:p>
            <a:pPr>
              <a:buClr>
                <a:srgbClr val="0070C0"/>
              </a:buClr>
            </a:pPr>
            <a:r>
              <a:rPr lang="fr-BE" sz="22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		 http://www.ciep.fr/delf-dalf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6169571" y="41917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7243411" y="5860569"/>
            <a:ext cx="36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hlinkClick r:id="rId4"/>
              </a:rPr>
              <a:t>https://youtu.be/cIgGaWwwiRk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21" y="2408521"/>
            <a:ext cx="4112948" cy="22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1" grpId="0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pF0POSlqiE8/TO6aY5jeg5I/AAAAAAAAAok/9do31mecRPw/s1600/mapacomun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42" y="476672"/>
            <a:ext cx="912405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45893" y="5157192"/>
            <a:ext cx="2520280" cy="1296144"/>
          </a:xfrm>
          <a:prstGeom prst="rect">
            <a:avLst/>
          </a:prstGeom>
          <a:solidFill>
            <a:srgbClr val="A1E9E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79350" y="1158464"/>
            <a:ext cx="1829840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Santiago Compostela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75520" y="4462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>
                <a:solidFill>
                  <a:prstClr val="black"/>
                </a:solidFill>
              </a:rPr>
              <a:t>CARTE DES CENTRES D’EXAMEN DELF-DALF EN ESPAGNE : 33 centres agréés</a:t>
            </a:r>
            <a:endParaRPr lang="fr-FR" sz="2000" b="1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6021" y="1369987"/>
            <a:ext cx="872626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Oviedo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184945" y="2317637"/>
            <a:ext cx="118122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Granollers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79350" y="6089546"/>
            <a:ext cx="1113762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Santa Cruz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40299" y="6475407"/>
            <a:ext cx="120885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Las Palmas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41281" y="4077073"/>
            <a:ext cx="85917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Palma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02413" y="2952730"/>
            <a:ext cx="774591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IF Madrid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004195" y="2814171"/>
            <a:ext cx="108085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IF Barcelona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854812" y="1671054"/>
            <a:ext cx="879141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Vitoria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804259" y="5538757"/>
            <a:ext cx="898153" cy="2531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Málaga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02413" y="5242167"/>
            <a:ext cx="1040887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Granada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93113" y="789132"/>
            <a:ext cx="1035921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A Coruña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09190" y="1671054"/>
            <a:ext cx="786610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Vigo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84396" y="3389178"/>
            <a:ext cx="949557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Madrid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06381" y="2440748"/>
            <a:ext cx="1009961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Valladolid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466425" y="525529"/>
            <a:ext cx="733878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Gijón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561523" y="953575"/>
            <a:ext cx="1041438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Santander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9415113" y="2037691"/>
            <a:ext cx="951060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Girona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914478" y="2614010"/>
            <a:ext cx="845818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Lérida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162623" y="1937439"/>
            <a:ext cx="873901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Burgos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825283" y="5318414"/>
            <a:ext cx="903517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Cartagena</a:t>
            </a:r>
            <a:endParaRPr lang="fr-FR" sz="1000" b="1">
              <a:solidFill>
                <a:prstClr val="white"/>
              </a:solidFill>
            </a:endParaRPr>
          </a:p>
        </p:txBody>
      </p:sp>
      <p:cxnSp>
        <p:nvCxnSpPr>
          <p:cNvPr id="29" name="28 Conector recto de flecha"/>
          <p:cNvCxnSpPr>
            <a:stCxn id="22" idx="2"/>
          </p:cNvCxnSpPr>
          <p:nvPr/>
        </p:nvCxnSpPr>
        <p:spPr>
          <a:xfrm>
            <a:off x="4833364" y="771749"/>
            <a:ext cx="182516" cy="2809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249954" y="2355926"/>
            <a:ext cx="911417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IF Zaragoza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306959" y="1206608"/>
            <a:ext cx="66009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IF Bilbao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262772" y="4315459"/>
            <a:ext cx="898599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IF Valencia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672014" y="5146180"/>
            <a:ext cx="950777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ICF Sevilla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829034" y="2785223"/>
            <a:ext cx="1186846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Univ. Salamanca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081676" y="1404685"/>
            <a:ext cx="1125415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Univ. Navarra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674968" y="5419796"/>
            <a:ext cx="947823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Univ. Sevilla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281438" y="2194526"/>
            <a:ext cx="905030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Univ. Rioja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40" name="39 Conector"/>
          <p:cNvSpPr/>
          <p:nvPr/>
        </p:nvSpPr>
        <p:spPr>
          <a:xfrm>
            <a:off x="4993021" y="2908333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2" name="41 Conector"/>
          <p:cNvSpPr/>
          <p:nvPr/>
        </p:nvSpPr>
        <p:spPr>
          <a:xfrm>
            <a:off x="3649154" y="1029942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42 Conector"/>
          <p:cNvSpPr/>
          <p:nvPr/>
        </p:nvSpPr>
        <p:spPr>
          <a:xfrm>
            <a:off x="6036524" y="2037691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4" name="43 Conector"/>
          <p:cNvSpPr/>
          <p:nvPr/>
        </p:nvSpPr>
        <p:spPr>
          <a:xfrm>
            <a:off x="7274418" y="5364674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44 Conector"/>
          <p:cNvSpPr/>
          <p:nvPr/>
        </p:nvSpPr>
        <p:spPr>
          <a:xfrm>
            <a:off x="5930872" y="5538757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6" name="45 Conector"/>
          <p:cNvSpPr/>
          <p:nvPr/>
        </p:nvSpPr>
        <p:spPr>
          <a:xfrm>
            <a:off x="5494921" y="5808948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7" name="46 Conector"/>
          <p:cNvSpPr/>
          <p:nvPr/>
        </p:nvSpPr>
        <p:spPr>
          <a:xfrm>
            <a:off x="8161372" y="2556428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8" name="47 Conector"/>
          <p:cNvSpPr/>
          <p:nvPr/>
        </p:nvSpPr>
        <p:spPr>
          <a:xfrm>
            <a:off x="6534377" y="1252792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9" name="48 Conector"/>
          <p:cNvSpPr/>
          <p:nvPr/>
        </p:nvSpPr>
        <p:spPr>
          <a:xfrm>
            <a:off x="9358052" y="2234427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49 Conector"/>
          <p:cNvSpPr/>
          <p:nvPr/>
        </p:nvSpPr>
        <p:spPr>
          <a:xfrm>
            <a:off x="3463003" y="1737366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7872558" y="5405279"/>
            <a:ext cx="1233475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Alliances Françaises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872558" y="5662021"/>
            <a:ext cx="1233475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Instituts Français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872558" y="5912238"/>
            <a:ext cx="1233475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black"/>
                </a:solidFill>
              </a:rPr>
              <a:t>Universités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872559" y="6178253"/>
            <a:ext cx="1233475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black"/>
                </a:solidFill>
              </a:rPr>
              <a:t>Centre privé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872558" y="5148782"/>
            <a:ext cx="1089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Légendes :</a:t>
            </a:r>
            <a:endParaRPr lang="fr-FR" sz="1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089707" y="4276851"/>
            <a:ext cx="853270" cy="40011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 Cast.La-M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57" name="56 Conector"/>
          <p:cNvSpPr/>
          <p:nvPr/>
        </p:nvSpPr>
        <p:spPr>
          <a:xfrm flipV="1">
            <a:off x="6865832" y="4345934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019743" y="978580"/>
            <a:ext cx="756885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prstClr val="white"/>
                </a:solidFill>
              </a:rPr>
              <a:t>AF San Sebastián</a:t>
            </a:r>
            <a:endParaRPr lang="fr-FR" sz="1000" b="1">
              <a:solidFill>
                <a:prstClr val="white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4066488" y="3667336"/>
            <a:ext cx="1186846" cy="40011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Univ. Estrémadure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 flipV="1">
            <a:off x="4295801" y="586252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0" name="37 CuadroTexto"/>
          <p:cNvSpPr txBox="1"/>
          <p:nvPr/>
        </p:nvSpPr>
        <p:spPr>
          <a:xfrm>
            <a:off x="3642041" y="5905183"/>
            <a:ext cx="947823" cy="24622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prstClr val="black"/>
                </a:solidFill>
              </a:rPr>
              <a:t>Univ. Cádiz</a:t>
            </a:r>
            <a:endParaRPr lang="fr-FR" sz="1000" b="1">
              <a:solidFill>
                <a:prstClr val="black"/>
              </a:solidFill>
            </a:endParaRPr>
          </a:p>
        </p:txBody>
      </p:sp>
      <p:sp>
        <p:nvSpPr>
          <p:cNvPr id="61" name="47 Conector"/>
          <p:cNvSpPr/>
          <p:nvPr/>
        </p:nvSpPr>
        <p:spPr>
          <a:xfrm>
            <a:off x="6995797" y="1368918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94138"/>
            <a:ext cx="8596668" cy="867103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légal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3490"/>
            <a:ext cx="9160349" cy="49976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La mise en place du DELF scolaire est soumise à la </a:t>
            </a: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signature d’une convention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entre les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Consejerías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Educación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le Service de coopération et d’action culturelle de l’Ambassade de France.</a:t>
            </a: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Tx/>
            </a:pPr>
            <a:endParaRPr lang="fr-F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Tx/>
            </a:pPr>
            <a:r>
              <a:rPr lang="fr-F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Caractéristiques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 defTabSz="91440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Tarifs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préférentiels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(- 30%)</a:t>
            </a:r>
          </a:p>
          <a:p>
            <a:pPr lvl="1" algn="just" defTabSz="91440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épreuves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ont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lieu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établissements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scolaires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qui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auront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été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désignés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comme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centres de </a:t>
            </a:r>
            <a:r>
              <a:rPr lang="es-ES" sz="20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passation</a:t>
            </a:r>
            <a:endParaRPr lang="es-ES" sz="20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 defTabSz="91440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professeurs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français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établissements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scolaires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peuvent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suivre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s-ES" sz="20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stage</a:t>
            </a:r>
            <a:r>
              <a:rPr lang="es-ES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d’habilitation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fonction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d’examinateur-correcteur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officiel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28544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78524"/>
            <a:ext cx="8596668" cy="762000"/>
          </a:xfrm>
        </p:spPr>
        <p:txBody>
          <a:bodyPr/>
          <a:lstStyle/>
          <a:p>
            <a:r>
              <a:rPr lang="fr-B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versions du DELF  </a:t>
            </a:r>
            <a:endParaRPr lang="fr-B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6583" r="6876" b="10806"/>
          <a:stretch/>
        </p:blipFill>
        <p:spPr bwMode="auto">
          <a:xfrm>
            <a:off x="1718441" y="1040524"/>
            <a:ext cx="7561795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43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46841"/>
            <a:ext cx="8596668" cy="762000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se présenter au DELF? 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61241"/>
            <a:ext cx="8596668" cy="4671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Reconnaissance officielle de la maitrise d’une deuxième langue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 universitaire: il faut un diplôme B2 (anglais) ou deux B1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 peut être utile pour obtenir une bourse Erasmus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 B2: accès aux universités françaises/francophones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 « plus » pour le futur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Attention: précisions concernant la validité des diplômes… </a:t>
            </a:r>
          </a:p>
          <a:p>
            <a:pPr marL="685800" lvl="1"/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élèves</a:t>
            </a:r>
          </a:p>
          <a:p>
            <a:pPr marL="685800" lvl="1"/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professeurs (</a:t>
            </a:r>
            <a:r>
              <a:rPr lang="fr-B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Consejería</a:t>
            </a:r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BOC, </a:t>
            </a:r>
            <a:r>
              <a:rPr lang="fr-BE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2019)</a:t>
            </a:r>
          </a:p>
          <a:p>
            <a:pPr marL="685800" lvl="1">
              <a:lnSpc>
                <a:spcPct val="150000"/>
              </a:lnSpc>
            </a:pPr>
            <a:endParaRPr lang="fr-B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B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B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ct val="100000"/>
            </a:pP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61435" y="5771760"/>
            <a:ext cx="3972911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DELF B2 (CIEP)</a:t>
            </a:r>
          </a:p>
          <a:p>
            <a:r>
              <a:rPr lang="fr-BE" dirty="0"/>
              <a:t>las </a:t>
            </a:r>
            <a:r>
              <a:rPr lang="fr-BE" dirty="0" err="1"/>
              <a:t>cuatro</a:t>
            </a:r>
            <a:r>
              <a:rPr lang="fr-BE" dirty="0"/>
              <a:t> </a:t>
            </a:r>
            <a:r>
              <a:rPr lang="fr-BE" dirty="0" err="1"/>
              <a:t>competencias</a:t>
            </a:r>
            <a:r>
              <a:rPr lang="fr-BE" dirty="0"/>
              <a:t> con</a:t>
            </a:r>
          </a:p>
          <a:p>
            <a:r>
              <a:rPr lang="es-ES" dirty="0"/>
              <a:t>calificación igual o superior a 12´5)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22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672" y="437098"/>
            <a:ext cx="6711438" cy="803124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des examens DELF</a:t>
            </a:r>
            <a:endParaRPr lang="fr-BE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6854"/>
            <a:ext cx="9346776" cy="5366845"/>
          </a:xfrm>
        </p:spPr>
        <p:txBody>
          <a:bodyPr/>
          <a:lstStyle/>
          <a:p>
            <a:pPr marL="0" indent="0" algn="ctr">
              <a:buNone/>
            </a:pPr>
            <a:r>
              <a:rPr lang="fr-B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examen est composé de 4 épreuves </a:t>
            </a:r>
          </a:p>
          <a:p>
            <a:pPr marL="0" indent="0" algn="ctr">
              <a:buNone/>
            </a:pPr>
            <a:r>
              <a:rPr lang="fr-BE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évaluent différentes compétences: 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742349" y="2413336"/>
            <a:ext cx="3220440" cy="124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tx1"/>
                </a:solidFill>
              </a:rPr>
              <a:t>Compréhension de l’oral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6910" y="2413336"/>
            <a:ext cx="3425513" cy="124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tx1"/>
                </a:solidFill>
              </a:rPr>
              <a:t>Compréhension des écrits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2349" y="4286813"/>
            <a:ext cx="3233319" cy="1212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tx1"/>
                </a:solidFill>
              </a:rPr>
              <a:t>Production/interaction orale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96910" y="4286814"/>
            <a:ext cx="3425513" cy="1212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tx1"/>
                </a:solidFill>
              </a:rPr>
              <a:t>Production/interaction écrite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394279" y="3454751"/>
            <a:ext cx="1684020" cy="10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A2</a:t>
            </a:r>
          </a:p>
          <a:p>
            <a:pPr algn="ctr"/>
            <a:r>
              <a:rPr lang="fr-BE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 B2</a:t>
            </a:r>
          </a:p>
        </p:txBody>
      </p:sp>
    </p:spTree>
    <p:extLst>
      <p:ext uri="{BB962C8B-B14F-4D97-AF65-F5344CB8AC3E}">
        <p14:creationId xmlns:p14="http://schemas.microsoft.com/office/powerpoint/2010/main" val="424104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71448"/>
            <a:ext cx="9023714" cy="5024602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4 épreuves</a:t>
            </a:r>
          </a:p>
          <a:p>
            <a:pPr lvl="1"/>
            <a:r>
              <a:rPr lang="fr-BE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Épreuves collectives</a:t>
            </a: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Compréhension orale et écrite, production écrite</a:t>
            </a:r>
          </a:p>
          <a:p>
            <a:pPr lvl="1"/>
            <a:r>
              <a:rPr lang="fr-BE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Épreuve individuelle </a:t>
            </a:r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préparation et passation 							</a:t>
            </a:r>
          </a:p>
          <a:p>
            <a:pPr>
              <a:lnSpc>
                <a:spcPct val="150000"/>
              </a:lnSpc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Chaque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compétence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/25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Note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 100</a:t>
            </a: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réussite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l’obtention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diplôme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50/100 </a:t>
            </a: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minimale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requise par </a:t>
            </a:r>
            <a:r>
              <a:rPr lang="es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compétence</a:t>
            </a: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5/25</a:t>
            </a:r>
          </a:p>
          <a:p>
            <a:pPr marL="0" indent="0">
              <a:buNone/>
            </a:pPr>
            <a:endParaRPr lang="fr-B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grilles d’évaluation </a:t>
            </a:r>
          </a:p>
          <a:p>
            <a:pPr lvl="1"/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PE</a:t>
            </a:r>
            <a:endParaRPr lang="fr-B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B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PO</a:t>
            </a:r>
            <a:endParaRPr lang="fr-B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51672" y="437098"/>
            <a:ext cx="6711438" cy="803124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des examens DELF (2)</a:t>
            </a:r>
            <a:endParaRPr lang="fr-BE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813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Facette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1092</Words>
  <Application>Microsoft Office PowerPoint</Application>
  <PresentationFormat>Grand écran</PresentationFormat>
  <Paragraphs>245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DELF SCOLAIRE 2020  Cantabrie</vt:lpstr>
      <vt:lpstr>Présentation PowerPoint</vt:lpstr>
      <vt:lpstr>Le CIEP:         France Éducation international </vt:lpstr>
      <vt:lpstr>Présentation PowerPoint</vt:lpstr>
      <vt:lpstr>Cadre légal </vt:lpstr>
      <vt:lpstr>Les versions du DELF  </vt:lpstr>
      <vt:lpstr>Pourquoi se présenter au DELF? </vt:lpstr>
      <vt:lpstr>Structure des examens DELF</vt:lpstr>
      <vt:lpstr>Structure des examens DELF (2)</vt:lpstr>
      <vt:lpstr>Épreuves aménagées</vt:lpstr>
      <vt:lpstr>Le public visé</vt:lpstr>
      <vt:lpstr>La session 2019 du DELF SCOLAIRE … en Espagne</vt:lpstr>
      <vt:lpstr>La session 2019 du DELF SCOLAIRE … en Cantabrie (1)</vt:lpstr>
      <vt:lpstr>La session 2019 du DELF SCOLAIRE … en Cantabrie (2)</vt:lpstr>
      <vt:lpstr>La session 2019 du DELF SCOLAIRE … en Cantabrie (3)</vt:lpstr>
      <vt:lpstr>La session d’examens 2020</vt:lpstr>
      <vt:lpstr>Présentation PowerPoint</vt:lpstr>
      <vt:lpstr>Présentation PowerPoint</vt:lpstr>
      <vt:lpstr> Centre de passation… </vt:lpstr>
      <vt:lpstr>Présentation PowerPoint</vt:lpstr>
      <vt:lpstr>Présentation PowerPoint</vt:lpstr>
      <vt:lpstr>Présentation PowerPoint</vt:lpstr>
      <vt:lpstr>Le stage d’habilitation (1)</vt:lpstr>
      <vt:lpstr>Le stage d’habilitation (2)</vt:lpstr>
      <vt:lpstr>Communication </vt:lpstr>
      <vt:lpstr>Des doutes?  Des questions?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DELF SCOLAIRES 2019  Cantabrie</dc:title>
  <dc:creator>HP</dc:creator>
  <cp:lastModifiedBy>marie-cécile</cp:lastModifiedBy>
  <cp:revision>48</cp:revision>
  <dcterms:created xsi:type="dcterms:W3CDTF">2018-11-19T21:34:03Z</dcterms:created>
  <dcterms:modified xsi:type="dcterms:W3CDTF">2019-11-05T14:58:36Z</dcterms:modified>
</cp:coreProperties>
</file>