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7" r:id="rId2"/>
    <p:sldId id="278" r:id="rId3"/>
    <p:sldId id="293" r:id="rId4"/>
    <p:sldId id="283" r:id="rId5"/>
    <p:sldId id="276" r:id="rId6"/>
    <p:sldId id="286" r:id="rId7"/>
    <p:sldId id="287" r:id="rId8"/>
    <p:sldId id="294" r:id="rId9"/>
    <p:sldId id="291" r:id="rId10"/>
    <p:sldId id="295" r:id="rId11"/>
    <p:sldId id="321" r:id="rId12"/>
    <p:sldId id="292" r:id="rId13"/>
    <p:sldId id="296" r:id="rId14"/>
    <p:sldId id="297" r:id="rId15"/>
    <p:sldId id="298" r:id="rId16"/>
    <p:sldId id="322" r:id="rId17"/>
    <p:sldId id="284" r:id="rId18"/>
    <p:sldId id="288" r:id="rId19"/>
    <p:sldId id="289" r:id="rId20"/>
    <p:sldId id="285" r:id="rId21"/>
    <p:sldId id="290" r:id="rId22"/>
    <p:sldId id="299" r:id="rId23"/>
    <p:sldId id="300" r:id="rId24"/>
    <p:sldId id="301" r:id="rId25"/>
    <p:sldId id="302" r:id="rId26"/>
    <p:sldId id="303" r:id="rId27"/>
    <p:sldId id="306" r:id="rId28"/>
    <p:sldId id="304" r:id="rId29"/>
    <p:sldId id="305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5" r:id="rId38"/>
    <p:sldId id="316" r:id="rId39"/>
    <p:sldId id="317" r:id="rId40"/>
    <p:sldId id="318" r:id="rId41"/>
    <p:sldId id="319" r:id="rId42"/>
    <p:sldId id="320" r:id="rId43"/>
    <p:sldId id="323" r:id="rId44"/>
    <p:sldId id="324" r:id="rId45"/>
    <p:sldId id="275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1" autoAdjust="0"/>
    <p:restoredTop sz="79321" autoAdjust="0"/>
  </p:normalViewPr>
  <p:slideViewPr>
    <p:cSldViewPr>
      <p:cViewPr varScale="1">
        <p:scale>
          <a:sx n="86" d="100"/>
          <a:sy n="86" d="100"/>
        </p:scale>
        <p:origin x="1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11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224FB-A7DC-49E1-BB21-ADD98EB39968}" type="datetimeFigureOut">
              <a:rPr lang="es-ES" smtClean="0"/>
              <a:t>16/04/2019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262F9-E9EF-436D-B3F8-F8561056A5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40622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453B-7D39-42C5-9CCE-B95B604071FB}" type="datetimeFigureOut">
              <a:rPr lang="es-ES" smtClean="0"/>
              <a:pPr/>
              <a:t>16/04/2019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0C1C-583A-4CFD-96D8-5D189262E6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9406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0A405-5E9A-7340-8DDA-A2A6481208BD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encabezado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75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20C1C-583A-4CFD-96D8-5D189262E609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63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77AA-3382-4A39-BB6E-7104E9201EDB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77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DBE-0F26-4DF3-9FF6-E317833A23A0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3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791B-7927-4495-9FE5-41CA60D58B05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78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AE9-AB97-4B09-8A32-B1F6CA7A525C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71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5781-6FAC-427E-BEFF-BFAAD1F28DDB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51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7C30-428E-4A5B-83F3-2CE926E56F22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7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2A44-7BAB-4FD4-888D-E6AC062659FD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97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0B16-0511-49ED-BFC7-9D8C521E5A66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616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4FE-A62E-4FF7-A711-0543ED01FACC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2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96E5-8953-49D6-8A00-A4B7D78BA5E2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15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CFBD-8D14-4D62-AD7D-4BFF6A75679F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20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0B16-0511-49ED-BFC7-9D8C521E5A66}" type="datetime1">
              <a:rPr lang="es-ES" smtClean="0"/>
              <a:pPr/>
              <a:t>16/04/2019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8BDE-C98F-47A4-92FA-11C5E5E680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4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ctrTitle"/>
          </p:nvPr>
        </p:nvSpPr>
        <p:spPr>
          <a:xfrm>
            <a:off x="-108520" y="764704"/>
            <a:ext cx="5832648" cy="3096344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Module 1:Part 2 </a:t>
            </a:r>
            <a:b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E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</a:t>
            </a: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1: </a:t>
            </a:r>
            <a:r>
              <a:rPr lang="es-E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Classroom</a:t>
            </a: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Language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232D8BDE-C98F-47A4-92FA-11C5E5E68012}" type="slidenum">
              <a:rPr lang="es-ES" b="1" smtClean="0">
                <a:solidFill>
                  <a:schemeClr val="bg1"/>
                </a:solidFill>
              </a:rPr>
              <a:pPr/>
              <a:t>1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5 Imagen" descr="g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77072"/>
            <a:ext cx="2664296" cy="22247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456384" cy="33123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61048"/>
            <a:ext cx="6048672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07504" y="230544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.(a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Morning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saying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names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Morning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Lucia”,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Hello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Javier”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0355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0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11560" y="1268760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with the help of the teacher as they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say:</a:t>
            </a:r>
          </a:p>
          <a:p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“My name is Lucia, What is your name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?”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are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you”  etc.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(according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the language you want the children to learn) 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then pass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ball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along.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3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21788" y="1274569"/>
            <a:ext cx="8291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eachers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incorporating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Greeting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social and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emotional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0575" y="3861048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layout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more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sitting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floor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infants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3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89017" y="1052736"/>
            <a:ext cx="8291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an alternative the teacher can choose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children each day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come to the top of the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and act as “the teacher”.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8904" y="259814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volounteer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attendance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Morning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Morning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poster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and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home?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1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79512" y="105273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</a:t>
            </a:r>
            <a:r>
              <a:rPr lang="en-GB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examples:Checking</a:t>
            </a:r>
            <a:r>
              <a:rPr lang="en-GB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Attendance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2748735" y="2229919"/>
            <a:ext cx="63969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register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answer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I´m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8" y="2257797"/>
            <a:ext cx="2505075" cy="18192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4742" y="407707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I´m</a:t>
            </a:r>
            <a:endParaRPr lang="es-ES" sz="48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48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es-ES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37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55576" y="1268760"/>
            <a:ext cx="7931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everyone is here except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No-one is absent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No-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missing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girls/boys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in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class today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were you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yesterday, Sofia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 etc.</a:t>
            </a:r>
          </a:p>
        </p:txBody>
      </p:sp>
    </p:spTree>
    <p:extLst>
      <p:ext uri="{BB962C8B-B14F-4D97-AF65-F5344CB8AC3E}">
        <p14:creationId xmlns:p14="http://schemas.microsoft.com/office/powerpoint/2010/main" val="583566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27584" y="1340768"/>
            <a:ext cx="74168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Javier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anyone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Javier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?”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Maybe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vocabulary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be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circumnstances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volounteer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weather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feelings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similar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4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40529" y="1852586"/>
            <a:ext cx="6912768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CuadroTexto 1"/>
          <p:cNvSpPr txBox="1"/>
          <p:nvPr/>
        </p:nvSpPr>
        <p:spPr>
          <a:xfrm>
            <a:off x="251520" y="2060848"/>
            <a:ext cx="8251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end of the class it is important to have an established routine for the children to “Tidy Up” and “Line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p”.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31186" y="3072219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    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Everybody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up,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 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up,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 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Everybody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up,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  1….2…….3</a:t>
            </a:r>
          </a:p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424705" y="1371942"/>
            <a:ext cx="893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to “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Tidy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Up”  and “In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19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1760324"/>
            <a:ext cx="9036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everythig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We´ve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time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anything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else-don´t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more-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don´t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time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stop.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haven´t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enough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finish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..…etc………..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5536" y="980728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Ending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3200" dirty="0">
              <a:solidFill>
                <a:srgbClr val="66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0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83568" y="1484784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Ok, pick up all your things and put the books in the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cupboard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That´s all for today. On Wednesday we will continue.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3528" y="4293096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 “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accustomed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prompt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do</a:t>
            </a:r>
            <a:r>
              <a:rPr lang="es-E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97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180963" y="1966456"/>
            <a:ext cx="8712968" cy="5524589"/>
          </a:xfrm>
          <a:prstGeom prst="rect">
            <a:avLst/>
          </a:prstGeom>
          <a:noFill/>
          <a:ln w="25400" cap="rnd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28613" indent="-328613" algn="just">
              <a:spcBef>
                <a:spcPts val="600"/>
              </a:spcBef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moment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important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establish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basic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routines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of:</a:t>
            </a:r>
          </a:p>
          <a:p>
            <a:pPr marL="328613" indent="-328613" algn="just">
              <a:spcBef>
                <a:spcPts val="600"/>
              </a:spcBef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es-E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ow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enter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classroom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Greet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teacher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each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es-E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heck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attandance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Tidy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up…..Line up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es-E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eave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classroom</a:t>
            </a: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8613" indent="-328613" algn="just">
              <a:spcBef>
                <a:spcPts val="600"/>
              </a:spcBef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8613" indent="-328613" algn="just">
              <a:spcBef>
                <a:spcPts val="600"/>
              </a:spcBef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328613" indent="-328613" algn="just">
              <a:spcBef>
                <a:spcPts val="600"/>
              </a:spcBef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232D8BDE-C98F-47A4-92FA-11C5E5E68012}" type="slidenum">
              <a:rPr lang="es-ES" b="1" smtClean="0">
                <a:solidFill>
                  <a:schemeClr val="bg1"/>
                </a:solidFill>
              </a:rPr>
              <a:pPr/>
              <a:t>2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1560" y="908720"/>
            <a:ext cx="5832647" cy="648072"/>
          </a:xfrm>
          <a:prstGeom prst="rect">
            <a:avLst/>
          </a:prstGeom>
          <a:noFill/>
          <a:ln w="25400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Where</a:t>
            </a: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to Begin?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7656"/>
            <a:ext cx="2438400" cy="18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79512" y="974728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tune can be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line up:</a:t>
            </a:r>
          </a:p>
          <a:p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Everybody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line”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line,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line”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Everybody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line”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1…..2…..3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796" y="3933056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rules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girl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behind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1700808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3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67544" y="1412776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Lines are formed in pairs (children open to choosing their pair) but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choosing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different partner everyday. </a:t>
            </a:r>
          </a:p>
          <a:p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Lines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formed by classroom pair groups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lollipop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line.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49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112060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Keeping</a:t>
            </a:r>
            <a:r>
              <a:rPr lang="es-ES" sz="28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</a:t>
            </a:r>
            <a:r>
              <a:rPr lang="es-ES" sz="28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“Line”</a:t>
            </a:r>
            <a:endParaRPr lang="en-GB" sz="2800" dirty="0">
              <a:solidFill>
                <a:srgbClr val="66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756" y="1951568"/>
            <a:ext cx="8892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line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be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as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usaully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chatting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fooling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regain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control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1540" y="4844949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CuadroTexto 6"/>
          <p:cNvSpPr txBox="1"/>
          <p:nvPr/>
        </p:nvSpPr>
        <p:spPr>
          <a:xfrm>
            <a:off x="935596" y="518515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techiques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use: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108"/>
            <a:ext cx="3672408" cy="26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1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1412776"/>
            <a:ext cx="9036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can start a chant…1.2.3.4.5 and then stops, all the children have to continue the chant..6.7.8.9.10, teacher continues 10.11.12.13.14.15 and the children continue 16.17.18.19.20 etc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use TPR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techniques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imitate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shoulders,Hands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head, Look at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behind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etc.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6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95536" y="1340768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Telling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doing</a:t>
            </a:r>
            <a:endParaRPr lang="en-GB" sz="3200" dirty="0">
              <a:solidFill>
                <a:srgbClr val="66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9552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</a:t>
            </a:r>
            <a:r>
              <a:rPr lang="es-ES" dirty="0" smtClean="0"/>
              <a:t>:</a:t>
            </a:r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539552" y="2924944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I´m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anyone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79512" y="1196752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carefully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you´ll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mean,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do,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We´ll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30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67544" y="1196752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….listen to a……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to……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Word…..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09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1790700" cy="24765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25122" y="88955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25122" y="1628800"/>
            <a:ext cx="6411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Lollipop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sticks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lollipop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answer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line,´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etc.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3528" y="544522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will perhaps keep them more attentive as they </a:t>
            </a:r>
          </a:p>
          <a:p>
            <a:r>
              <a:rPr lang="en-GB" sz="2800" dirty="0"/>
              <a:t>never know who´s lollipop stick it will be.</a:t>
            </a:r>
          </a:p>
        </p:txBody>
      </p:sp>
    </p:spTree>
    <p:extLst>
      <p:ext uri="{BB962C8B-B14F-4D97-AF65-F5344CB8AC3E}">
        <p14:creationId xmlns:p14="http://schemas.microsoft.com/office/powerpoint/2010/main" val="2980257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71600" y="90872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pairs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endParaRPr lang="en-GB" sz="3200" dirty="0">
              <a:solidFill>
                <a:srgbClr val="66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3176" y="1493495"/>
            <a:ext cx="8833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to be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98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39552" y="1268760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the children different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stickers (animals, food </a:t>
            </a:r>
            <a:r>
              <a:rPr lang="en-GB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and then the same stickers have to come together to make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3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79512" y="1268760"/>
            <a:ext cx="821925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>
              <a:solidFill>
                <a:srgbClr val="66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plays “the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 of the week” on a interactive White board for 3/4 minutes as the children come into the classroom at the beginning of the school day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this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 time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children come in, hang up their coats, sit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down, get settled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take out their material for the first class.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683568" y="126876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Entering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endParaRPr lang="en-GB" sz="3200" dirty="0">
              <a:solidFill>
                <a:srgbClr val="66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95" y="19618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03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11560" y="980728"/>
            <a:ext cx="964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jigsaw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endParaRPr lang="en-GB" sz="3200" dirty="0">
              <a:solidFill>
                <a:srgbClr val="66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2435" y="2564904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fours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jigsaw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stickers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animals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zebra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elephant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, 4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sticker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475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27584" y="1340768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use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lollipop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helpers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stickers-1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zebras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elephants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everybody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Has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sticker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0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67544" y="1124744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look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listen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carefully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instructions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82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67544" y="1196752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Quietly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zebras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No.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done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zebras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little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elephants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No.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Lions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Tigers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42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27584" y="1268760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done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rules”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rules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27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11560" y="1340768"/>
            <a:ext cx="77048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this activity you have to decide on 4 roles for each member of the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team: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zebra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…….(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speaker)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elephant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be………(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be…..(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be….(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Scribe).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878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36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99592" y="1038223"/>
            <a:ext cx="1022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Games</a:t>
            </a:r>
            <a:endParaRPr lang="en-GB" sz="3200" dirty="0">
              <a:solidFill>
                <a:srgbClr val="66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536" y="1643150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Everybody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sitting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nicely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shuffle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mix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phrases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12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37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27584" y="1340768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Don´t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look at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Don´t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look at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anyone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else´s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Spread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pile,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86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38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547664" y="98072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es-ES" sz="28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es-ES" sz="28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r>
              <a:rPr lang="es-ES" sz="28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8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es-ES" sz="28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</a:t>
            </a:r>
            <a:r>
              <a:rPr lang="es-ES" sz="28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sz="28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</a:t>
            </a:r>
            <a:r>
              <a:rPr lang="es-ES" dirty="0"/>
              <a:t>.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179512" y="2420888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haven´t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I´ve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I´ve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forgotton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Excuse me, 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Miss X,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don´t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do?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5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51520" y="119675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I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Spanish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– 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spell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– 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pronounce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don´t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  in English.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8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96652" y="-891480"/>
            <a:ext cx="8964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the music ends the children know that it is now  “Quiet time to listen to the teacher”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4" y="2996952"/>
            <a:ext cx="2430016" cy="17933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915816" y="3284984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a very effective way to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 the class in an orderly and fun way.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34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40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11560" y="1196752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   in English?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___________ mean?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I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borrow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pen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I´m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finished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51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41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23528" y="1268760"/>
            <a:ext cx="8363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I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toilet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I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drink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I do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tomorrow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3284984"/>
            <a:ext cx="2548458" cy="16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18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42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27584" y="1052736"/>
            <a:ext cx="785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es-ES" sz="3200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dirty="0" err="1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467544" y="177281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Langauge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displayed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" y="2834299"/>
            <a:ext cx="2600325" cy="285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134609"/>
            <a:ext cx="1905000" cy="13811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16" y="3068453"/>
            <a:ext cx="3456384" cy="31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13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43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07504" y="1412776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displays 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the 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activity 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on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31" y="-747464"/>
            <a:ext cx="512921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85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44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71600" y="1340768"/>
            <a:ext cx="74168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speak in English and if the children speak in Spanish just repeat back what they have said in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English.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237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31640" y="1916832"/>
            <a:ext cx="6912768" cy="1541463"/>
          </a:xfrm>
          <a:prstGeom prst="rect">
            <a:avLst/>
          </a:prstGeom>
          <a:noFill/>
          <a:ln w="25400" cap="rnd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Thank</a:t>
            </a: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watching</a:t>
            </a: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PowerPoint </a:t>
            </a:r>
            <a:r>
              <a:rPr lang="es-E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presentation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 descr="g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77072"/>
            <a:ext cx="2664296" cy="2224723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232D8BDE-C98F-47A4-92FA-11C5E5E68012}" type="slidenum">
              <a:rPr lang="es-ES" b="1" smtClean="0">
                <a:solidFill>
                  <a:schemeClr val="bg1"/>
                </a:solidFill>
              </a:rPr>
              <a:pPr/>
              <a:t>45</a:t>
            </a:fld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611560" y="1051644"/>
            <a:ext cx="7851775" cy="865188"/>
          </a:xfrm>
          <a:prstGeom prst="rect">
            <a:avLst/>
          </a:prstGeom>
          <a:noFill/>
          <a:ln w="25400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23528" y="2132856"/>
            <a:ext cx="7993062" cy="1031051"/>
          </a:xfrm>
          <a:prstGeom prst="rect">
            <a:avLst/>
          </a:prstGeom>
          <a:noFill/>
          <a:ln w="25400" cap="rnd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8613" indent="-328613" algn="just">
              <a:spcBef>
                <a:spcPts val="600"/>
              </a:spcBef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/>
            </a:pPr>
            <a:endParaRPr lang="es-E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232D8BDE-C98F-47A4-92FA-11C5E5E68012}" type="slidenum">
              <a:rPr lang="es-ES" b="1" smtClean="0">
                <a:solidFill>
                  <a:schemeClr val="bg1"/>
                </a:solidFill>
              </a:rPr>
              <a:pPr/>
              <a:t>5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039" y="1620511"/>
            <a:ext cx="8398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soon get into the habit of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having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time limit to prepare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themselves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while enjoying and singing along to the song. 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songs chosen can be part 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of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project work that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are working on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popular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 </a:t>
            </a: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songs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 like.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43" y="3605670"/>
            <a:ext cx="2143125" cy="21431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99" y="573807"/>
            <a:ext cx="2162175" cy="1343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1004806"/>
            <a:ext cx="83396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teachers should always try to use simple and positive language.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 try to speak over the voices of the children.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insist on quiet, when you want to speak.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7192" y="463547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  <a:p>
            <a:endParaRPr lang="en-GB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53" y="4300684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1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11560" y="4971355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Quiet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listen.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That´s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Javier.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3340" y="1916832"/>
            <a:ext cx="82991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stop talking 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talking for a bit. Good.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That´s nice and quiet. You others 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..sh.. Calm down now. Ok. That´s better.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CuadroTexto 6"/>
          <p:cNvSpPr txBox="1"/>
          <p:nvPr/>
        </p:nvSpPr>
        <p:spPr>
          <a:xfrm>
            <a:off x="593341" y="1142177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</a:t>
            </a:r>
            <a:r>
              <a:rPr lang="en-GB" sz="3200" dirty="0" err="1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examples:settling</a:t>
            </a:r>
            <a:r>
              <a:rPr lang="en-GB" sz="3200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down</a:t>
            </a:r>
            <a:r>
              <a:rPr lang="en-GB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sz="3200" dirty="0">
              <a:solidFill>
                <a:srgbClr val="66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8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95536" y="1340768"/>
            <a:ext cx="8291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 is sitting really nicely….except Maria, could you sit down like the others please?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93" y="2690915"/>
            <a:ext cx="3240360" cy="35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3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BDE-C98F-47A4-92FA-11C5E5E68012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491880" y="29177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Greetings</a:t>
            </a:r>
            <a:endParaRPr lang="en-GB" sz="3200" dirty="0">
              <a:solidFill>
                <a:srgbClr val="66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9512" y="998934"/>
            <a:ext cx="87129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Infants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hildren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reeting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</a:t>
            </a:r>
            <a:b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time” </a:t>
            </a:r>
          </a:p>
          <a:p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organizes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cirlce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singing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round</a:t>
            </a:r>
          </a:p>
          <a:p>
            <a:pPr algn="ctr"/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round</a:t>
            </a:r>
          </a:p>
          <a:p>
            <a:pPr algn="ctr"/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hurry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hurry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</a:p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</a:t>
            </a:r>
          </a:p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To </a:t>
            </a:r>
            <a:r>
              <a:rPr lang="es-E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tune of “</a:t>
            </a:r>
            <a:r>
              <a:rPr lang="es-E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81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</TotalTime>
  <Words>1941</Words>
  <Application>Microsoft Office PowerPoint</Application>
  <PresentationFormat>Presentación en pantalla (4:3)</PresentationFormat>
  <Paragraphs>352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Verdana</vt:lpstr>
      <vt:lpstr>Tema de Office</vt:lpstr>
      <vt:lpstr>Module 1:Part 2  Development    Section 1: Classroom Language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RPASTOR</dc:creator>
  <cp:lastModifiedBy>Asesoria de Lenguas Extranjeras CEP Cantabria</cp:lastModifiedBy>
  <cp:revision>437</cp:revision>
  <dcterms:created xsi:type="dcterms:W3CDTF">2013-07-09T09:18:11Z</dcterms:created>
  <dcterms:modified xsi:type="dcterms:W3CDTF">2019-04-16T08:16:21Z</dcterms:modified>
</cp:coreProperties>
</file>